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74" r:id="rId5"/>
    <p:sldId id="273" r:id="rId6"/>
    <p:sldId id="275" r:id="rId7"/>
    <p:sldId id="276" r:id="rId8"/>
    <p:sldId id="277" r:id="rId9"/>
    <p:sldId id="278" r:id="rId10"/>
    <p:sldId id="279" r:id="rId11"/>
    <p:sldId id="280" r:id="rId12"/>
    <p:sldId id="264" r:id="rId13"/>
    <p:sldId id="258" r:id="rId14"/>
    <p:sldId id="268" r:id="rId15"/>
    <p:sldId id="261" r:id="rId16"/>
    <p:sldId id="269" r:id="rId17"/>
    <p:sldId id="270" r:id="rId18"/>
    <p:sldId id="271" r:id="rId19"/>
    <p:sldId id="265" r:id="rId20"/>
    <p:sldId id="266" r:id="rId21"/>
    <p:sldId id="267" r:id="rId22"/>
    <p:sldId id="262" r:id="rId23"/>
    <p:sldId id="281" r:id="rId24"/>
    <p:sldId id="272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5311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455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5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357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3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992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52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787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7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877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968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4DDB-F0CE-441D-B84F-10F36D0F7180}" type="datetimeFigureOut">
              <a:rPr lang="cs-CZ" smtClean="0"/>
              <a:t>15.6.2012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D1921-A169-415B-A68E-766B8A0CBA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124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Importance sampling strategy for stochastic oscillatory processes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 </a:t>
            </a:r>
            <a:r>
              <a:rPr lang="en-US" dirty="0" smtClean="0"/>
              <a:t>Podrouzek</a:t>
            </a:r>
          </a:p>
          <a:p>
            <a:r>
              <a:rPr lang="en-US" sz="2000" dirty="0" smtClean="0"/>
              <a:t>TU Wien, Austria</a:t>
            </a:r>
            <a:endParaRPr lang="cs-CZ" sz="2000" dirty="0"/>
          </a:p>
        </p:txBody>
      </p:sp>
      <p:pic>
        <p:nvPicPr>
          <p:cNvPr id="4" name="Picture 7" descr="WRS Ba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217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485740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Extract the important features of critical processes from the ranked training sample set 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Look for these features in the original sample set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According to these features assign importance coefficients to each realization in the full set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Assume that the realizations with highest importance coefficients are the most critical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34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539552" y="1339027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Probability of exceeding a critical displacement threshold </a:t>
            </a:r>
            <a:r>
              <a:rPr lang="en-US" i="1" dirty="0" err="1" smtClean="0"/>
              <a:t>u</a:t>
            </a:r>
            <a:r>
              <a:rPr lang="en-US" i="1" baseline="-25000" dirty="0" err="1" smtClean="0"/>
              <a:t>lim</a:t>
            </a:r>
            <a:r>
              <a:rPr lang="en-US" dirty="0" smtClean="0"/>
              <a:t>: </a:t>
            </a:r>
          </a:p>
          <a:p>
            <a:r>
              <a:rPr lang="en-US" dirty="0" smtClean="0"/>
              <a:t>MC (100%) vs. STS based importance sampling at 4.6% of computational cost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 descr="C:\Users\Jan\Desktop\importance sampling\IS_vs_MC_Plot_V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3123"/>
            <a:ext cx="6984284" cy="42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84073" y="5295116"/>
            <a:ext cx="284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Potential for improvement?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6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pic>
        <p:nvPicPr>
          <p:cNvPr id="4" name="Picture 3" descr="C:\Users\Jan\2012 Konference\ACRI2012_Santorini\fig3 togethe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505114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1520" y="5301208"/>
            <a:ext cx="8424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evidence of absence of a trend in ranked CE point cloud and the possible solution (</a:t>
            </a:r>
            <a:r>
              <a:rPr lang="en-US" i="1" dirty="0"/>
              <a:t>left</a:t>
            </a:r>
            <a:r>
              <a:rPr lang="en-US" dirty="0"/>
              <a:t>) in form of a simple CA surveying the surrounding of a localized seed – and example of directional (avoided) and cyclic pattern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Identification of critical stochastic processes</a:t>
            </a:r>
            <a:endParaRPr lang="cs-CZ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Recent progress: </a:t>
            </a:r>
          </a:p>
          <a:p>
            <a:r>
              <a:rPr lang="en-US" dirty="0" smtClean="0"/>
              <a:t>incorporation of robust descriptors -&gt; better agreement with the reference MC method</a:t>
            </a:r>
          </a:p>
          <a:p>
            <a:pPr marL="0" indent="0">
              <a:buNone/>
            </a:pPr>
            <a:r>
              <a:rPr lang="en-US" dirty="0" smtClean="0"/>
              <a:t>Emerging question:</a:t>
            </a:r>
          </a:p>
          <a:p>
            <a:r>
              <a:rPr lang="en-US" dirty="0" smtClean="0"/>
              <a:t>What is the relationship (R) between the frequency characteristic of the loading process (p), the frequency char. of the oscillators (m) and the predictive confidence (c)?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9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en-US" dirty="0" smtClean="0"/>
              <a:t>information </a:t>
            </a:r>
            <a:r>
              <a:rPr lang="en-US" dirty="0"/>
              <a:t>carrying cells can be distinguished by two </a:t>
            </a:r>
            <a:r>
              <a:rPr lang="en-US" dirty="0" smtClean="0"/>
              <a:t>categories:</a:t>
            </a:r>
          </a:p>
          <a:p>
            <a:pPr marL="0" indent="0" hangingPunct="0">
              <a:buNone/>
            </a:pPr>
            <a:r>
              <a:rPr lang="en-US" dirty="0" smtClean="0"/>
              <a:t>Fist </a:t>
            </a:r>
            <a:r>
              <a:rPr lang="en-US" dirty="0"/>
              <a:t>category cells are those that exhibit constant or random behaviour when confronted with the ranked results of the training set. </a:t>
            </a:r>
            <a:endParaRPr lang="en-US" dirty="0" smtClean="0"/>
          </a:p>
          <a:p>
            <a:pPr marL="0" indent="0" hangingPunct="0">
              <a:buNone/>
            </a:pPr>
            <a:r>
              <a:rPr lang="en-US" dirty="0" smtClean="0"/>
              <a:t>Second </a:t>
            </a:r>
            <a:r>
              <a:rPr lang="en-US" dirty="0"/>
              <a:t>category cells exhibit a systematic behaviour in contrast to the first category cells. </a:t>
            </a:r>
            <a:endParaRPr lang="en-US" dirty="0" smtClean="0"/>
          </a:p>
          <a:p>
            <a:pPr marL="0" indent="0" hangingPunct="0">
              <a:buNone/>
            </a:pPr>
            <a:r>
              <a:rPr lang="en-US" dirty="0" smtClean="0"/>
              <a:t>The </a:t>
            </a:r>
            <a:r>
              <a:rPr lang="en-US" dirty="0"/>
              <a:t>most important part is, however, how to reproduce these features in a robust way so that the second category cells when confronted with GS realizations are capable of classifying these according to the evidence from S</a:t>
            </a:r>
            <a:r>
              <a:rPr lang="en-US" baseline="-25000" dirty="0"/>
              <a:t>t</a:t>
            </a:r>
            <a:r>
              <a:rPr lang="en-US" dirty="0"/>
              <a:t>. 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Identification of critical stochastic processes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91072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pic>
        <p:nvPicPr>
          <p:cNvPr id="5" name="Picture 4" descr="C:\Users\Jan\Desktop\Niigato_SDOF_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07435"/>
            <a:ext cx="5292013" cy="4875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-9195" y="56830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Sample realizations of M1-L2 process-model scenario (left-right column); even the simplest model of mechanical oscillator responds in a dramatically different manner to similar excitation patterns, first row representing the critical excitation-response pattern.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827584" y="3737875"/>
            <a:ext cx="4572000" cy="1200329"/>
          </a:xfrm>
          <a:prstGeom prst="rect">
            <a:avLst/>
          </a:prstGeom>
          <a:solidFill>
            <a:schemeClr val="accent3"/>
          </a:solidFill>
        </p:spPr>
        <p:txBody>
          <a:bodyPr>
            <a:spAutoFit/>
          </a:bodyPr>
          <a:lstStyle/>
          <a:p>
            <a:pPr marL="342900" lvl="0" indent="-342900" hangingPunct="0">
              <a:buFont typeface="+mj-lt"/>
              <a:buAutoNum type="arabicPeriod"/>
            </a:pPr>
            <a:r>
              <a:rPr lang="en-US" dirty="0" smtClean="0"/>
              <a:t>Solve the training process-model interactions: S</a:t>
            </a:r>
            <a:r>
              <a:rPr lang="en-US" baseline="-25000" dirty="0" smtClean="0"/>
              <a:t>t  </a:t>
            </a:r>
            <a:r>
              <a:rPr lang="en-US" dirty="0" smtClean="0"/>
              <a:t>→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rt</a:t>
            </a:r>
            <a:r>
              <a:rPr lang="en-US" dirty="0" smtClean="0"/>
              <a:t>.</a:t>
            </a:r>
          </a:p>
          <a:p>
            <a:pPr marL="342900" indent="-342900" hangingPunct="0">
              <a:buFont typeface="+mj-lt"/>
              <a:buAutoNum type="arabicPeriod"/>
            </a:pPr>
            <a:r>
              <a:rPr lang="en-US" dirty="0" smtClean="0"/>
              <a:t>Construct ranked </a:t>
            </a:r>
            <a:r>
              <a:rPr lang="en-US" i="1" dirty="0" smtClean="0"/>
              <a:t>n</a:t>
            </a:r>
            <a:r>
              <a:rPr lang="en-US" dirty="0" smtClean="0"/>
              <a:t> max. and min. </a:t>
            </a:r>
            <a:r>
              <a:rPr lang="en-US" dirty="0" err="1" smtClean="0"/>
              <a:t>GS</a:t>
            </a:r>
            <a:r>
              <a:rPr lang="en-US" baseline="-25000" dirty="0" err="1" smtClean="0"/>
              <a:t>t</a:t>
            </a:r>
            <a:r>
              <a:rPr lang="en-US" dirty="0" smtClean="0"/>
              <a:t> sets according to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rt</a:t>
            </a:r>
            <a:r>
              <a:rPr lang="en-US" dirty="0" smtClean="0"/>
              <a:t>: </a:t>
            </a:r>
            <a:r>
              <a:rPr lang="en-US" dirty="0" err="1" smtClean="0"/>
              <a:t>GS</a:t>
            </a:r>
            <a:r>
              <a:rPr lang="en-US" baseline="-25000" dirty="0" err="1" smtClean="0"/>
              <a:t>crtMax</a:t>
            </a:r>
            <a:r>
              <a:rPr lang="en-US" dirty="0" smtClean="0"/>
              <a:t>, </a:t>
            </a:r>
            <a:r>
              <a:rPr lang="en-US" dirty="0" err="1" smtClean="0"/>
              <a:t>GS</a:t>
            </a:r>
            <a:r>
              <a:rPr lang="en-US" baseline="-25000" dirty="0" err="1" smtClean="0"/>
              <a:t>crtMin</a:t>
            </a:r>
            <a:r>
              <a:rPr lang="en-US" dirty="0" smtClean="0"/>
              <a:t>.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38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pic>
        <p:nvPicPr>
          <p:cNvPr id="2050" name="Picture 2" descr="C:\Users\Jan\2012 Konference\ACRI2012_Santorini\!!!!!!!santorini paper\!!!!!!!santorini paper\sensi matrix NI MDOF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08"/>
          <a:stretch/>
        </p:blipFill>
        <p:spPr bwMode="auto">
          <a:xfrm>
            <a:off x="1403648" y="1448700"/>
            <a:ext cx="7740352" cy="522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43608" y="4581128"/>
                <a:ext cx="7848872" cy="1013483"/>
              </a:xfrm>
              <a:prstGeom prst="rect">
                <a:avLst/>
              </a:prstGeom>
              <a:solidFill>
                <a:schemeClr val="accent3"/>
              </a:solidFill>
            </p:spPr>
            <p:txBody>
              <a:bodyPr wrap="square">
                <a:spAutoFit/>
              </a:bodyPr>
              <a:lstStyle/>
              <a:p>
                <a:pPr marL="342900" lvl="0" indent="-342900" hangingPunct="0">
                  <a:buFont typeface="+mj-lt"/>
                  <a:buAutoNum type="arabicPeriod" startAt="3"/>
                </a:pPr>
                <a:r>
                  <a:rPr lang="en-US" dirty="0" smtClean="0"/>
                  <a:t>For each cell in all layers quantify the differences </a:t>
                </a:r>
                <a:r>
                  <a:rPr lang="en-US" dirty="0" err="1"/>
                  <a:t>ǀGS</a:t>
                </a:r>
                <a:r>
                  <a:rPr lang="en-US" baseline="-25000" dirty="0" err="1"/>
                  <a:t>crtMax</a:t>
                </a:r>
                <a:r>
                  <a:rPr lang="en-US" dirty="0"/>
                  <a:t> - </a:t>
                </a:r>
                <a:r>
                  <a:rPr lang="en-US" dirty="0" err="1"/>
                  <a:t>GS</a:t>
                </a:r>
                <a:r>
                  <a:rPr lang="en-US" baseline="-25000" dirty="0" err="1"/>
                  <a:t>crtMin</a:t>
                </a:r>
                <a:r>
                  <a:rPr lang="en-US" dirty="0" err="1"/>
                  <a:t>ǀ</a:t>
                </a:r>
                <a:r>
                  <a:rPr lang="en-US" dirty="0"/>
                  <a:t>: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r</a:t>
                </a:r>
                <a:r>
                  <a:rPr lang="en-US" dirty="0"/>
                  <a:t>, D</a:t>
                </a:r>
                <a:r>
                  <a:rPr lang="en-US" baseline="-25000" dirty="0"/>
                  <a:t>g</a:t>
                </a:r>
                <a:r>
                  <a:rPr lang="en-US" dirty="0"/>
                  <a:t>, D</a:t>
                </a:r>
                <a:r>
                  <a:rPr lang="en-US" baseline="-25000" dirty="0"/>
                  <a:t>b</a:t>
                </a:r>
                <a:r>
                  <a:rPr lang="en-US" dirty="0"/>
                  <a:t>.</a:t>
                </a:r>
                <a:endParaRPr lang="cs-CZ" dirty="0"/>
              </a:p>
              <a:p>
                <a:pPr marL="342900" lvl="0" indent="-342900" hangingPunct="0">
                  <a:buFont typeface="+mj-lt"/>
                  <a:buAutoNum type="arabicPeriod" startAt="3"/>
                </a:pPr>
                <a:r>
                  <a:rPr lang="en-US" dirty="0"/>
                  <a:t>Identify the second category </a:t>
                </a:r>
                <a:r>
                  <a:rPr lang="en-US" dirty="0" smtClean="0"/>
                  <a:t>cells: </a:t>
                </a:r>
                <a:r>
                  <a:rPr lang="en-US" dirty="0"/>
                  <a:t>CA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  <a:endParaRPr lang="en-US" dirty="0" smtClean="0"/>
              </a:p>
              <a:p>
                <a:pPr lvl="0"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True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if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D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≥</m:t>
                      </m:r>
                      <m:sSup>
                        <m:sSupPr>
                          <m:ctrlPr>
                            <a:rPr lang="cs-CZ" i="1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/>
                            <m:t>0.995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/>
                            <m:t>th</m:t>
                          </m:r>
                        </m:sup>
                      </m:sSup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upper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quantile</m:t>
                      </m:r>
                      <m:r>
                        <m:rPr>
                          <m:nor/>
                        </m:rPr>
                        <a:rPr lang="en-US"/>
                        <m:t> </m:t>
                      </m:r>
                      <m:r>
                        <m:rPr>
                          <m:nor/>
                        </m:rPr>
                        <a:rPr lang="en-US"/>
                        <m:t>from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cs-CZ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D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cs-CZ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𝑟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𝑔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cs-CZ" dirty="0" smtClean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581128"/>
                <a:ext cx="7848872" cy="1013483"/>
              </a:xfrm>
              <a:prstGeom prst="rect">
                <a:avLst/>
              </a:prstGeom>
              <a:blipFill rotWithShape="1">
                <a:blip r:embed="rId3"/>
                <a:stretch>
                  <a:fillRect l="-621" t="-2994" b="-6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44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\2012 Konference\ACRI2012_Santorini\fig ca layers 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81" y="116632"/>
            <a:ext cx="7992888" cy="496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224136" y="3903344"/>
            <a:ext cx="3294924" cy="1477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0" indent="-342900" hangingPunct="0">
              <a:buFont typeface="+mj-lt"/>
              <a:buAutoNum type="arabicPeriod" startAt="5"/>
            </a:pPr>
            <a:r>
              <a:rPr lang="en-US" dirty="0" smtClean="0"/>
              <a:t>For each realization of GS</a:t>
            </a:r>
            <a:r>
              <a:rPr lang="en-US" baseline="-25000" dirty="0" smtClean="0"/>
              <a:t>T</a:t>
            </a:r>
            <a:r>
              <a:rPr lang="en-US" dirty="0" smtClean="0"/>
              <a:t> quantify the CE product as a sum of CA</a:t>
            </a:r>
            <a:r>
              <a:rPr lang="en-US" baseline="30000" dirty="0" smtClean="0"/>
              <a:t>2 </a:t>
            </a:r>
            <a:r>
              <a:rPr lang="en-US" dirty="0" smtClean="0"/>
              <a:t>cells after the proposed transformation:</a:t>
            </a:r>
            <a:endParaRPr lang="cs-CZ" dirty="0" smtClean="0"/>
          </a:p>
          <a:p>
            <a:pPr lvl="0" hangingPunct="0"/>
            <a:r>
              <a:rPr lang="en-US" dirty="0" smtClean="0"/>
              <a:t>	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>
          <a:xfrm>
            <a:off x="599186" y="5090668"/>
            <a:ext cx="8352928" cy="1477328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lvl="0" hangingPunct="0"/>
            <a:r>
              <a:rPr lang="en-US" i="1" dirty="0" smtClean="0"/>
              <a:t>a) Seed the </a:t>
            </a:r>
            <a:r>
              <a:rPr lang="en-US" i="1" dirty="0" err="1" smtClean="0"/>
              <a:t>GS</a:t>
            </a:r>
            <a:r>
              <a:rPr lang="en-US" i="1" baseline="-25000" dirty="0" err="1" smtClean="0"/>
              <a:t>Ti</a:t>
            </a:r>
            <a:r>
              <a:rPr lang="en-US" i="1" dirty="0" smtClean="0"/>
              <a:t> according to CA</a:t>
            </a:r>
            <a:r>
              <a:rPr lang="en-US" i="1" baseline="30000" dirty="0" smtClean="0"/>
              <a:t>2</a:t>
            </a:r>
            <a:r>
              <a:rPr lang="en-US" i="1" dirty="0" smtClean="0"/>
              <a:t>.</a:t>
            </a:r>
            <a:endParaRPr lang="cs-CZ" i="1" dirty="0" smtClean="0"/>
          </a:p>
          <a:p>
            <a:pPr lvl="0" hangingPunct="0"/>
            <a:r>
              <a:rPr lang="en-US" i="1" dirty="0" smtClean="0"/>
              <a:t>b) In a succession of time steps spread the initial seed in the largest neighbor direction.</a:t>
            </a:r>
            <a:endParaRPr lang="cs-CZ" i="1" dirty="0" smtClean="0"/>
          </a:p>
          <a:p>
            <a:pPr lvl="0" hangingPunct="0"/>
            <a:r>
              <a:rPr lang="en-US" i="1" dirty="0" smtClean="0"/>
              <a:t>c) After t time steps the initial seed evolves into various patterns.</a:t>
            </a:r>
            <a:endParaRPr lang="cs-CZ" i="1" dirty="0" smtClean="0"/>
          </a:p>
          <a:p>
            <a:pPr lvl="0" hangingPunct="0"/>
            <a:r>
              <a:rPr lang="en-US" i="1" dirty="0" smtClean="0"/>
              <a:t>d) For the quantification of the CE product, incorporate only cells from emergent cyclic and non-directional patterns.</a:t>
            </a:r>
            <a:endParaRPr lang="cs-CZ" i="1" dirty="0" smtClean="0"/>
          </a:p>
        </p:txBody>
      </p:sp>
      <p:pic>
        <p:nvPicPr>
          <p:cNvPr id="7" name="Picture 6" descr="C:\Users\Jan\2012 Konference\ACRI2012_Santorini\fig3 togethe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75" t="14648"/>
          <a:stretch/>
        </p:blipFill>
        <p:spPr bwMode="auto">
          <a:xfrm>
            <a:off x="6143272" y="-99392"/>
            <a:ext cx="2808842" cy="30730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970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pic>
        <p:nvPicPr>
          <p:cNvPr id="4" name="Picture 3" descr="C:\Users\Jan\Dropbox\!!!!!!!santorini paper\NI MDOF 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4886"/>
            <a:ext cx="7995491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755576" y="5517232"/>
            <a:ext cx="5616624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342900" lvl="0" indent="-342900" hangingPunct="0">
              <a:buFont typeface="+mj-lt"/>
              <a:buAutoNum type="arabicPeriod" startAt="6"/>
            </a:pPr>
            <a:r>
              <a:rPr lang="en-US" dirty="0" smtClean="0"/>
              <a:t>Obtain the first </a:t>
            </a:r>
            <a:r>
              <a:rPr lang="en-US" i="1" dirty="0" smtClean="0"/>
              <a:t>c</a:t>
            </a:r>
            <a:r>
              <a:rPr lang="en-US" dirty="0" smtClean="0"/>
              <a:t> critical stochastic processes from S</a:t>
            </a:r>
            <a:r>
              <a:rPr lang="en-US" baseline="-25000" dirty="0" smtClean="0"/>
              <a:t>T</a:t>
            </a:r>
            <a:r>
              <a:rPr lang="en-US" dirty="0" smtClean="0"/>
              <a:t> by selecting the c ranked maxima     of the CE product.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760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79512" y="1412776"/>
                <a:ext cx="8712968" cy="46181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hangingPunct="0">
                  <a:buFont typeface="+mj-lt"/>
                  <a:buAutoNum type="arabicPeriod"/>
                </a:pPr>
                <a:r>
                  <a:rPr lang="en-US" dirty="0"/>
                  <a:t>Solve the training process-model interactions: S</a:t>
                </a:r>
                <a:r>
                  <a:rPr lang="en-US" baseline="-25000" dirty="0"/>
                  <a:t>t  </a:t>
                </a:r>
                <a:r>
                  <a:rPr lang="en-US" dirty="0"/>
                  <a:t>→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rt</a:t>
                </a:r>
                <a:r>
                  <a:rPr lang="en-US" dirty="0"/>
                  <a:t>.</a:t>
                </a:r>
                <a:endParaRPr lang="cs-CZ" dirty="0"/>
              </a:p>
              <a:p>
                <a:pPr marL="342900" lvl="0" indent="-342900" hangingPunct="0">
                  <a:buFont typeface="+mj-lt"/>
                  <a:buAutoNum type="arabicPeriod"/>
                </a:pPr>
                <a:r>
                  <a:rPr lang="en-US" dirty="0"/>
                  <a:t>Construct ranked </a:t>
                </a:r>
                <a:r>
                  <a:rPr lang="en-US" i="1" dirty="0"/>
                  <a:t>n</a:t>
                </a:r>
                <a:r>
                  <a:rPr lang="en-US" dirty="0"/>
                  <a:t> max. and min. </a:t>
                </a:r>
                <a:r>
                  <a:rPr lang="en-US" dirty="0" err="1"/>
                  <a:t>GS</a:t>
                </a:r>
                <a:r>
                  <a:rPr lang="en-US" baseline="-25000" dirty="0" err="1"/>
                  <a:t>t</a:t>
                </a:r>
                <a:r>
                  <a:rPr lang="en-US" dirty="0"/>
                  <a:t> sets according to </a:t>
                </a:r>
                <a:r>
                  <a:rPr lang="en-US" dirty="0" err="1"/>
                  <a:t>C</a:t>
                </a:r>
                <a:r>
                  <a:rPr lang="en-US" baseline="-25000" dirty="0" err="1"/>
                  <a:t>rt</a:t>
                </a:r>
                <a:r>
                  <a:rPr lang="en-US" dirty="0"/>
                  <a:t>: </a:t>
                </a:r>
                <a:r>
                  <a:rPr lang="en-US" dirty="0" err="1"/>
                  <a:t>GS</a:t>
                </a:r>
                <a:r>
                  <a:rPr lang="en-US" baseline="-25000" dirty="0" err="1"/>
                  <a:t>crtMax</a:t>
                </a:r>
                <a:r>
                  <a:rPr lang="en-US" dirty="0"/>
                  <a:t>, </a:t>
                </a:r>
                <a:r>
                  <a:rPr lang="en-US" dirty="0" err="1"/>
                  <a:t>GS</a:t>
                </a:r>
                <a:r>
                  <a:rPr lang="en-US" baseline="-25000" dirty="0" err="1"/>
                  <a:t>crtMin</a:t>
                </a:r>
                <a:r>
                  <a:rPr lang="en-US" dirty="0"/>
                  <a:t>.</a:t>
                </a:r>
                <a:endParaRPr lang="cs-CZ" dirty="0"/>
              </a:p>
              <a:p>
                <a:pPr marL="342900" lvl="0" indent="-342900" hangingPunct="0">
                  <a:buFont typeface="+mj-lt"/>
                  <a:buAutoNum type="arabicPeriod"/>
                </a:pPr>
                <a:r>
                  <a:rPr lang="en-US" dirty="0"/>
                  <a:t>For each cell in all layers quantify the differences </a:t>
                </a:r>
                <a:r>
                  <a:rPr lang="en-US" dirty="0" err="1"/>
                  <a:t>ǀGS</a:t>
                </a:r>
                <a:r>
                  <a:rPr lang="en-US" baseline="-25000" dirty="0" err="1"/>
                  <a:t>crtMax</a:t>
                </a:r>
                <a:r>
                  <a:rPr lang="en-US" dirty="0"/>
                  <a:t> - </a:t>
                </a:r>
                <a:r>
                  <a:rPr lang="en-US" dirty="0" err="1"/>
                  <a:t>GS</a:t>
                </a:r>
                <a:r>
                  <a:rPr lang="en-US" baseline="-25000" dirty="0" err="1"/>
                  <a:t>crtMin</a:t>
                </a:r>
                <a:r>
                  <a:rPr lang="en-US" dirty="0" err="1"/>
                  <a:t>ǀ</a:t>
                </a:r>
                <a:r>
                  <a:rPr lang="en-US" dirty="0"/>
                  <a:t>: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r</a:t>
                </a:r>
                <a:r>
                  <a:rPr lang="en-US" dirty="0"/>
                  <a:t>, D</a:t>
                </a:r>
                <a:r>
                  <a:rPr lang="en-US" baseline="-25000" dirty="0"/>
                  <a:t>g</a:t>
                </a:r>
                <a:r>
                  <a:rPr lang="en-US" dirty="0"/>
                  <a:t>, D</a:t>
                </a:r>
                <a:r>
                  <a:rPr lang="en-US" baseline="-25000" dirty="0"/>
                  <a:t>b</a:t>
                </a:r>
                <a:r>
                  <a:rPr lang="en-US" dirty="0"/>
                  <a:t>.</a:t>
                </a:r>
                <a:endParaRPr lang="cs-CZ" dirty="0"/>
              </a:p>
              <a:p>
                <a:pPr marL="342900" lvl="0" indent="-342900" hangingPunct="0">
                  <a:buFont typeface="+mj-lt"/>
                  <a:buAutoNum type="arabicPeriod"/>
                </a:pPr>
                <a:r>
                  <a:rPr lang="en-US" dirty="0"/>
                  <a:t>Identify the second category </a:t>
                </a:r>
                <a:r>
                  <a:rPr lang="en-US" dirty="0" smtClean="0"/>
                  <a:t>cells: </a:t>
                </a:r>
                <a:r>
                  <a:rPr lang="en-US" dirty="0"/>
                  <a:t>CA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  <a:endParaRPr lang="cs-CZ" dirty="0"/>
              </a:p>
              <a:p>
                <a:pPr hangingPunct="0"/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/>
                      <m:t>True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if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D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≥</m:t>
                    </m:r>
                    <m:sSup>
                      <m:sSupPr>
                        <m:ctrlPr>
                          <a:rPr lang="cs-CZ" i="1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/>
                          <m:t>0.995</m:t>
                        </m:r>
                      </m:e>
                      <m:sup>
                        <m:r>
                          <m:rPr>
                            <m:nor/>
                          </m:rPr>
                          <a:rPr lang="en-US"/>
                          <m:t>th</m:t>
                        </m:r>
                      </m:sup>
                    </m:sSup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upper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quantile</m:t>
                    </m:r>
                    <m:r>
                      <m:rPr>
                        <m:nor/>
                      </m:rPr>
                      <a:rPr lang="en-US"/>
                      <m:t> </m:t>
                    </m:r>
                    <m:r>
                      <m:rPr>
                        <m:nor/>
                      </m:rPr>
                      <a:rPr lang="en-US"/>
                      <m:t>from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cs-CZ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/>
                          <m:t>D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cs-CZ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𝑔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𝑏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/>
                  <a:t>	(1</a:t>
                </a:r>
                <a:r>
                  <a:rPr lang="en-US" dirty="0" smtClean="0"/>
                  <a:t>)</a:t>
                </a:r>
              </a:p>
              <a:p>
                <a:pPr hangingPunct="0"/>
                <a:endParaRPr lang="cs-CZ" dirty="0"/>
              </a:p>
              <a:p>
                <a:pPr marL="342900" lvl="0" indent="-342900" hangingPunct="0">
                  <a:buFont typeface="+mj-lt"/>
                  <a:buAutoNum type="arabicPeriod" startAt="5"/>
                </a:pPr>
                <a:r>
                  <a:rPr lang="en-US" dirty="0"/>
                  <a:t>For each realization of GS</a:t>
                </a:r>
                <a:r>
                  <a:rPr lang="en-US" baseline="-25000" dirty="0"/>
                  <a:t>T</a:t>
                </a:r>
                <a:r>
                  <a:rPr lang="en-US" dirty="0"/>
                  <a:t> quantify the CE product as a sum of CA</a:t>
                </a:r>
                <a:r>
                  <a:rPr lang="en-US" baseline="30000" dirty="0"/>
                  <a:t>2 </a:t>
                </a:r>
                <a:r>
                  <a:rPr lang="en-US" dirty="0"/>
                  <a:t>cells after the following transformation:</a:t>
                </a:r>
                <a:endParaRPr lang="cs-CZ" dirty="0"/>
              </a:p>
              <a:p>
                <a:pPr lvl="0" hangingPunct="0"/>
                <a:r>
                  <a:rPr lang="en-US" dirty="0" smtClean="0"/>
                  <a:t>	Seed </a:t>
                </a:r>
                <a:r>
                  <a:rPr lang="en-US" dirty="0"/>
                  <a:t>the </a:t>
                </a:r>
                <a:r>
                  <a:rPr lang="en-US" dirty="0" err="1"/>
                  <a:t>GS</a:t>
                </a:r>
                <a:r>
                  <a:rPr lang="en-US" baseline="-25000" dirty="0" err="1"/>
                  <a:t>Ti</a:t>
                </a:r>
                <a:r>
                  <a:rPr lang="en-US" dirty="0"/>
                  <a:t> according to CA</a:t>
                </a:r>
                <a:r>
                  <a:rPr lang="en-US" baseline="30000" dirty="0"/>
                  <a:t>2</a:t>
                </a:r>
                <a:r>
                  <a:rPr lang="en-US" dirty="0"/>
                  <a:t>.</a:t>
                </a:r>
                <a:endParaRPr lang="cs-CZ" dirty="0"/>
              </a:p>
              <a:p>
                <a:pPr lvl="0" hangingPunct="0"/>
                <a:r>
                  <a:rPr lang="en-US" dirty="0" smtClean="0"/>
                  <a:t>	In </a:t>
                </a:r>
                <a:r>
                  <a:rPr lang="en-US" dirty="0"/>
                  <a:t>a succession of time steps spread the initial seed in the largest neighbor (Moor </a:t>
                </a:r>
                <a:r>
                  <a:rPr lang="en-US" dirty="0" smtClean="0"/>
                  <a:t>		8</a:t>
                </a:r>
                <a:r>
                  <a:rPr lang="en-US" dirty="0"/>
                  <a:t>) direction.</a:t>
                </a:r>
                <a:endParaRPr lang="cs-CZ" dirty="0"/>
              </a:p>
              <a:p>
                <a:pPr lvl="0" hangingPunct="0"/>
                <a:r>
                  <a:rPr lang="en-US" dirty="0" smtClean="0"/>
                  <a:t>	After </a:t>
                </a:r>
                <a:r>
                  <a:rPr lang="en-US" i="1" dirty="0"/>
                  <a:t>t</a:t>
                </a:r>
                <a:r>
                  <a:rPr lang="en-US" dirty="0"/>
                  <a:t> time steps the initial seed evolves into various patterns.</a:t>
                </a:r>
                <a:endParaRPr lang="cs-CZ" dirty="0"/>
              </a:p>
              <a:p>
                <a:pPr lvl="0" hangingPunct="0"/>
                <a:r>
                  <a:rPr lang="en-US" dirty="0" smtClean="0"/>
                  <a:t>	For </a:t>
                </a:r>
                <a:r>
                  <a:rPr lang="en-US" dirty="0"/>
                  <a:t>the quantification of the CE product, incorporate only cells from emergent </a:t>
                </a:r>
                <a:r>
                  <a:rPr lang="en-US" dirty="0" smtClean="0"/>
                  <a:t>			cyclic </a:t>
                </a:r>
                <a:r>
                  <a:rPr lang="en-US" dirty="0"/>
                  <a:t>and non-directional patterns.</a:t>
                </a:r>
                <a:endParaRPr lang="cs-CZ" dirty="0"/>
              </a:p>
              <a:p>
                <a:pPr marL="342900" lvl="0" indent="-342900" hangingPunct="0">
                  <a:buFont typeface="+mj-lt"/>
                  <a:buAutoNum type="arabicPeriod" startAt="6"/>
                </a:pPr>
                <a:r>
                  <a:rPr lang="en-US" dirty="0" smtClean="0"/>
                  <a:t>Obtain </a:t>
                </a:r>
                <a:r>
                  <a:rPr lang="en-US" dirty="0"/>
                  <a:t>the first </a:t>
                </a:r>
                <a:r>
                  <a:rPr lang="en-US" i="1" dirty="0"/>
                  <a:t>c</a:t>
                </a:r>
                <a:r>
                  <a:rPr lang="en-US" dirty="0"/>
                  <a:t> critical stochastic processes from S</a:t>
                </a:r>
                <a:r>
                  <a:rPr lang="en-US" baseline="-25000" dirty="0"/>
                  <a:t>T</a:t>
                </a:r>
                <a:r>
                  <a:rPr lang="en-US" dirty="0"/>
                  <a:t> by selecting the c ranked </a:t>
                </a:r>
                <a:r>
                  <a:rPr lang="en-US" dirty="0" smtClean="0"/>
                  <a:t>maxima     of </a:t>
                </a:r>
                <a:r>
                  <a:rPr lang="en-US" dirty="0"/>
                  <a:t>the CE product. </a:t>
                </a:r>
                <a:endParaRPr lang="cs-CZ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412776"/>
                <a:ext cx="8712968" cy="4618124"/>
              </a:xfrm>
              <a:prstGeom prst="rect">
                <a:avLst/>
              </a:prstGeom>
              <a:blipFill rotWithShape="1">
                <a:blip r:embed="rId2"/>
                <a:stretch>
                  <a:fillRect l="-559" t="-661" r="-1608" b="-11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4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Framework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485740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erformance based design - fully probabilistic assessment </a:t>
            </a:r>
          </a:p>
          <a:p>
            <a:r>
              <a:rPr lang="en-US" dirty="0" smtClean="0"/>
              <a:t>Formulation of new sampling strategy reducing the MC computational task for temporal </a:t>
            </a:r>
            <a:r>
              <a:rPr lang="en-US" dirty="0" smtClean="0"/>
              <a:t>loads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36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pic>
        <p:nvPicPr>
          <p:cNvPr id="5" name="Picture 4" descr="C:\Users\Jan\Dropbox\!!!!!!!santorini paper\KT FPS v2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165400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95536" y="5445224"/>
            <a:ext cx="8165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Visualization of the </a:t>
            </a:r>
            <a:r>
              <a:rPr lang="en-US" dirty="0" err="1"/>
              <a:t>D</a:t>
            </a:r>
            <a:r>
              <a:rPr lang="en-US" baseline="-25000" dirty="0" err="1"/>
              <a:t>b</a:t>
            </a:r>
            <a:r>
              <a:rPr lang="en-US" dirty="0"/>
              <a:t> matrix for L1-M3 on a background of CE point cloud ranked according to the C</a:t>
            </a:r>
            <a:r>
              <a:rPr lang="en-US" baseline="-25000" dirty="0"/>
              <a:t>r</a:t>
            </a:r>
            <a:r>
              <a:rPr lang="en-US" dirty="0"/>
              <a:t>. Histogram on the right shows the difference between the CE and more uniformly distributed C</a:t>
            </a:r>
            <a:r>
              <a:rPr lang="en-US" baseline="-25000" dirty="0"/>
              <a:t>r</a:t>
            </a:r>
            <a:r>
              <a:rPr lang="en-US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84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STS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395536" y="5445224"/>
            <a:ext cx="816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Scattering of the L2-M2 ranked CE point cloud indicates smaller STS confidence when compared to Fig. 4, however, a significant improvement when compared to the scalar based approach (Fig. 3). Note the different </a:t>
            </a:r>
            <a:r>
              <a:rPr lang="en-US" dirty="0" err="1"/>
              <a:t>D</a:t>
            </a:r>
            <a:r>
              <a:rPr lang="en-US" baseline="-25000" dirty="0" err="1"/>
              <a:t>b</a:t>
            </a:r>
            <a:r>
              <a:rPr lang="en-US" dirty="0"/>
              <a:t> coefficients pattern lacking a dominant frequency. </a:t>
            </a:r>
            <a:endParaRPr lang="cs-CZ" dirty="0"/>
          </a:p>
        </p:txBody>
      </p:sp>
      <p:pic>
        <p:nvPicPr>
          <p:cNvPr id="7" name="Picture 6" descr="C:\Users\Jan\Dropbox\!!!!!!!santorini paper\NI MDOF 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34886"/>
            <a:ext cx="7995491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411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implementation of importance sampling for stochastic oscillatory processes</a:t>
            </a:r>
          </a:p>
          <a:p>
            <a:r>
              <a:rPr lang="en-US" dirty="0" smtClean="0"/>
              <a:t>Tested on both stationary and non-stationary processes (frequency and amplitude modulated processes)</a:t>
            </a:r>
          </a:p>
          <a:p>
            <a:r>
              <a:rPr lang="en-US" dirty="0" smtClean="0"/>
              <a:t>By introducing robust measures 100% agreement with reference MC (higher computational cost as a tradeoff)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590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e.g.</a:t>
            </a:r>
          </a:p>
          <a:p>
            <a:pPr marL="0" indent="0">
              <a:buNone/>
            </a:pPr>
            <a:r>
              <a:rPr lang="en-US" dirty="0" smtClean="0"/>
              <a:t>STS and POD on a real bridge structure:</a:t>
            </a:r>
          </a:p>
          <a:p>
            <a:r>
              <a:rPr lang="en-US" dirty="0" smtClean="0"/>
              <a:t>Sampling reduction to 2% 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a</a:t>
            </a:r>
            <a:r>
              <a:rPr lang="en-US" dirty="0" smtClean="0"/>
              <a:t> 3000 DOF constrained to 16 </a:t>
            </a:r>
          </a:p>
          <a:p>
            <a:pPr marL="0" indent="0">
              <a:buNone/>
            </a:pPr>
            <a:r>
              <a:rPr lang="en-US" dirty="0" smtClean="0"/>
              <a:t>And more realistic process-model scenarios generally.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 you for your attention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17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cs-CZ" dirty="0"/>
          </a:p>
        </p:txBody>
      </p:sp>
      <p:pic>
        <p:nvPicPr>
          <p:cNvPr id="4" name="Picture 7" descr="WRS Banner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590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</a:t>
            </a:r>
            <a:r>
              <a:rPr lang="en-US" dirty="0" smtClean="0"/>
              <a:t>status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No such attempt seen in literature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Why? -&gt; my motivation to try</a:t>
            </a:r>
            <a:endParaRPr lang="en-US" sz="21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649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Background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necessity for adopting fully probabilistic design concepts has become imperative among the structural static problems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Structural dynamics: uncertain nature of environmental loading as time-varying phenomena  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 -&gt; MC based reliability analysis computationally unfeasible for realistic assumptions</a:t>
            </a:r>
          </a:p>
          <a:p>
            <a:pPr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-&gt; </a:t>
            </a:r>
            <a:r>
              <a:rPr lang="en-US" sz="2800" dirty="0" smtClean="0">
                <a:solidFill>
                  <a:srgbClr val="FF0000"/>
                </a:solidFill>
              </a:rPr>
              <a:t>Finite set of rules capable of classifying synthetic samples of stochastic processes?</a:t>
            </a:r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-&gt;</a:t>
            </a:r>
            <a:r>
              <a:rPr lang="en-US" sz="2800" dirty="0" smtClean="0">
                <a:solidFill>
                  <a:srgbClr val="FF0000"/>
                </a:solidFill>
              </a:rPr>
              <a:t> New Importance Sampling Strategy for stochastic oscillatory processes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11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3649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Stochastic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Transformed into graphics…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7" descr="C:\Users\Jan\Desktop\Annual_Symp_2011\imgs\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93096"/>
            <a:ext cx="3206952" cy="1988840"/>
          </a:xfrm>
          <a:prstGeom prst="rect">
            <a:avLst/>
          </a:prstGeom>
          <a:noFill/>
        </p:spPr>
      </p:pic>
      <p:pic>
        <p:nvPicPr>
          <p:cNvPr id="6" name="Picture 8" descr="C:\Users\Jan\Desktop\Annual_Symp_2011\imgs\a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3206952" cy="2098032"/>
          </a:xfrm>
          <a:prstGeom prst="rect">
            <a:avLst/>
          </a:prstGeom>
          <a:noFill/>
        </p:spPr>
      </p:pic>
      <p:pic>
        <p:nvPicPr>
          <p:cNvPr id="7" name="Picture 9" descr="C:\Users\Jan\Desktop\Annual_Symp_2011\imgs\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12976"/>
            <a:ext cx="3003337" cy="1905638"/>
          </a:xfrm>
          <a:prstGeom prst="rect">
            <a:avLst/>
          </a:prstGeom>
          <a:noFill/>
        </p:spPr>
      </p:pic>
      <p:pic>
        <p:nvPicPr>
          <p:cNvPr id="8" name="Picture 2" descr="http://www.sanandreasfault.org/Quake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5373216"/>
            <a:ext cx="1561328" cy="1038413"/>
          </a:xfrm>
          <a:prstGeom prst="rect">
            <a:avLst/>
          </a:prstGeom>
          <a:noFill/>
        </p:spPr>
      </p:pic>
      <p:pic>
        <p:nvPicPr>
          <p:cNvPr id="9" name="Picture 4" descr="http://www.thedailygreen.com/cm/thedailygreen/images/caught-england-flood-www-l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73216"/>
            <a:ext cx="1326860" cy="1038413"/>
          </a:xfrm>
          <a:prstGeom prst="rect">
            <a:avLst/>
          </a:prstGeom>
          <a:noFill/>
        </p:spPr>
      </p:pic>
      <p:pic>
        <p:nvPicPr>
          <p:cNvPr id="10" name="Picture 6" descr="http://eng.tatar-inform.ru/upload/image/pics/icerai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149080"/>
            <a:ext cx="1532896" cy="1023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96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59" y="476672"/>
            <a:ext cx="8229600" cy="3649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Probabilistic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Requirement for </a:t>
            </a:r>
            <a:r>
              <a:rPr lang="en-US" sz="2000" b="1" dirty="0" smtClean="0">
                <a:solidFill>
                  <a:srgbClr val="FF0000"/>
                </a:solidFill>
              </a:rPr>
              <a:t>large number </a:t>
            </a:r>
            <a:r>
              <a:rPr lang="en-US" sz="2000" dirty="0" smtClean="0">
                <a:solidFill>
                  <a:srgbClr val="FF0000"/>
                </a:solidFill>
              </a:rPr>
              <a:t>of repeated analyses</a:t>
            </a:r>
          </a:p>
        </p:txBody>
      </p:sp>
      <p:sp>
        <p:nvSpPr>
          <p:cNvPr id="13" name="Cube 12"/>
          <p:cNvSpPr/>
          <p:nvPr/>
        </p:nvSpPr>
        <p:spPr>
          <a:xfrm>
            <a:off x="3995936" y="3717032"/>
            <a:ext cx="1224136" cy="10801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 descr="C:\Users\Jan\Desktop\Annual_Symp_2011\imgs\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31082" cy="6669360"/>
          </a:xfrm>
          <a:prstGeom prst="rect">
            <a:avLst/>
          </a:prstGeom>
          <a:noFill/>
        </p:spPr>
      </p:pic>
      <p:pic>
        <p:nvPicPr>
          <p:cNvPr id="15" name="Picture 14" descr="C:\Users\Jan\Desktop\Untitled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725414" cy="2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23928" y="4437112"/>
            <a:ext cx="107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FEM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1403648" y="1484784"/>
            <a:ext cx="431304" cy="50405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 descr="C:\Users\Jan\Desktop\Annual_Symp_2011\imgs\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48357"/>
            <a:ext cx="864096" cy="660964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87824" y="580526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Interest in most unfavorable scenario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7452320" y="1484784"/>
            <a:ext cx="432048" cy="5040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31840" y="6165304"/>
            <a:ext cx="3840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028384" y="6237312"/>
            <a:ext cx="755576" cy="5486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48264" y="6165304"/>
            <a:ext cx="1045840" cy="311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91680" y="1556792"/>
            <a:ext cx="58673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...structures respond in a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very uncertain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manner to different ground motion events -&gt; necessity to perform the structural analysis for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realization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event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1680" y="2636912"/>
            <a:ext cx="58673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Monte-Carlo based reliability analysis computationally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unfeasible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realistic assumptions, i.e. small probabilities and large sample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91680" y="5013176"/>
            <a:ext cx="58673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Recent attempts in literature to avoid such reliability problem in its full form.</a:t>
            </a:r>
          </a:p>
        </p:txBody>
      </p:sp>
      <p:pic>
        <p:nvPicPr>
          <p:cNvPr id="22" name="Picture 2" descr="http://www.sanandreasfault.org/Quake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589240"/>
            <a:ext cx="766672" cy="509901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>
            <a:off x="1979712" y="40050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8104" y="40050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3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59" y="476672"/>
            <a:ext cx="8229600" cy="3649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Probabilistic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Requirement for </a:t>
            </a:r>
            <a:r>
              <a:rPr lang="en-US" sz="2000" b="1" dirty="0" smtClean="0">
                <a:solidFill>
                  <a:srgbClr val="FF0000"/>
                </a:solidFill>
              </a:rPr>
              <a:t>large number </a:t>
            </a:r>
            <a:r>
              <a:rPr lang="en-US" sz="2000" dirty="0" smtClean="0">
                <a:solidFill>
                  <a:srgbClr val="FF0000"/>
                </a:solidFill>
              </a:rPr>
              <a:t>of repeated analyses</a:t>
            </a:r>
          </a:p>
        </p:txBody>
      </p:sp>
      <p:sp>
        <p:nvSpPr>
          <p:cNvPr id="13" name="Cube 12"/>
          <p:cNvSpPr/>
          <p:nvPr/>
        </p:nvSpPr>
        <p:spPr>
          <a:xfrm>
            <a:off x="3995936" y="3717032"/>
            <a:ext cx="1224136" cy="10801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 descr="C:\Users\Jan\Desktop\Annual_Symp_2011\imgs\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31082" cy="6669360"/>
          </a:xfrm>
          <a:prstGeom prst="rect">
            <a:avLst/>
          </a:prstGeom>
          <a:noFill/>
        </p:spPr>
      </p:pic>
      <p:pic>
        <p:nvPicPr>
          <p:cNvPr id="15" name="Picture 14" descr="C:\Users\Jan\Desktop\Untitled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725414" cy="2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23928" y="4437112"/>
            <a:ext cx="107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FEM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1403648" y="1484784"/>
            <a:ext cx="431304" cy="50405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 descr="C:\Users\Jan\Desktop\Annual_Symp_2011\imgs\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48357"/>
            <a:ext cx="864096" cy="660964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87824" y="580526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Interest in most unfavorable scenario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7452320" y="1484784"/>
            <a:ext cx="432048" cy="5040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31840" y="6165304"/>
            <a:ext cx="3840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028384" y="6237312"/>
            <a:ext cx="755576" cy="5486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48264" y="6165304"/>
            <a:ext cx="1045840" cy="311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91680" y="1556792"/>
            <a:ext cx="58673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...structures respond in a </a:t>
            </a:r>
            <a:r>
              <a:rPr lang="en-US" b="1" dirty="0" smtClean="0">
                <a:solidFill>
                  <a:srgbClr val="FF0000"/>
                </a:solidFill>
              </a:rPr>
              <a:t>very uncertain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manner to different ground motion events -&gt; necessity to perform the structural analysis for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realization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event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1680" y="2636912"/>
            <a:ext cx="58673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Monte-Carlo based reliability analysis computationally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unfeasible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realistic assumptions, i.e. small probabilities and large sample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91680" y="5013176"/>
            <a:ext cx="58673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Recent attempts in literature to avoid such reliability problem in its full form.</a:t>
            </a:r>
          </a:p>
        </p:txBody>
      </p:sp>
      <p:pic>
        <p:nvPicPr>
          <p:cNvPr id="22" name="Picture 2" descr="http://www.sanandreasfault.org/Quake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589240"/>
            <a:ext cx="766672" cy="509901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>
            <a:off x="1979712" y="40050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8104" y="40050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1520" y="2492896"/>
            <a:ext cx="8784976" cy="43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C:\Users\Jan\Desktop\Annual_Symp_2011\imgs\q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3429000" cy="2162175"/>
          </a:xfrm>
          <a:prstGeom prst="rect">
            <a:avLst/>
          </a:prstGeom>
          <a:noFill/>
        </p:spPr>
      </p:pic>
      <p:pic>
        <p:nvPicPr>
          <p:cNvPr id="36" name="Picture 3" descr="C:\Users\Jan\Desktop\Annual_Symp_2011\imgs\q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43450"/>
            <a:ext cx="3429000" cy="2114550"/>
          </a:xfrm>
          <a:prstGeom prst="rect">
            <a:avLst/>
          </a:prstGeom>
          <a:noFill/>
        </p:spPr>
      </p:pic>
      <p:pic>
        <p:nvPicPr>
          <p:cNvPr id="37" name="Picture 4" descr="C:\Users\Jan\Desktop\Annual_Symp_2011\imgs\r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492896"/>
            <a:ext cx="3429000" cy="2124075"/>
          </a:xfrm>
          <a:prstGeom prst="rect">
            <a:avLst/>
          </a:prstGeom>
          <a:noFill/>
        </p:spPr>
      </p:pic>
      <p:pic>
        <p:nvPicPr>
          <p:cNvPr id="38" name="Picture 5" descr="C:\Users\Jan\Desktop\Annual_Symp_2011\imgs\r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781550"/>
            <a:ext cx="3429000" cy="2076450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323528" y="242088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1520" y="645333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95936" y="242088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95936" y="472514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44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59" y="476672"/>
            <a:ext cx="8229600" cy="364902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Verdana" pitchFamily="34" charset="0"/>
                <a:cs typeface="Verdana" pitchFamily="34" charset="0"/>
              </a:rPr>
              <a:t>Probabilistic design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91680" y="6237312"/>
            <a:ext cx="583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Requirement for </a:t>
            </a:r>
            <a:r>
              <a:rPr lang="en-US" sz="2000" b="1" dirty="0" smtClean="0">
                <a:solidFill>
                  <a:srgbClr val="FF0000"/>
                </a:solidFill>
              </a:rPr>
              <a:t>large number </a:t>
            </a:r>
            <a:r>
              <a:rPr lang="en-US" sz="2000" dirty="0" smtClean="0">
                <a:solidFill>
                  <a:srgbClr val="FF0000"/>
                </a:solidFill>
              </a:rPr>
              <a:t>of repeated analyses</a:t>
            </a:r>
          </a:p>
        </p:txBody>
      </p:sp>
      <p:sp>
        <p:nvSpPr>
          <p:cNvPr id="13" name="Cube 12"/>
          <p:cNvSpPr/>
          <p:nvPr/>
        </p:nvSpPr>
        <p:spPr>
          <a:xfrm>
            <a:off x="3995936" y="3717032"/>
            <a:ext cx="1224136" cy="108012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0" descr="C:\Users\Jan\Desktop\Annual_Symp_2011\imgs\a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31082" cy="6669360"/>
          </a:xfrm>
          <a:prstGeom prst="rect">
            <a:avLst/>
          </a:prstGeom>
          <a:noFill/>
        </p:spPr>
      </p:pic>
      <p:pic>
        <p:nvPicPr>
          <p:cNvPr id="15" name="Picture 14" descr="C:\Users\Jan\Desktop\Untitled-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725414" cy="29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23928" y="4437112"/>
            <a:ext cx="1075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e.g. FEM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1403648" y="1484784"/>
            <a:ext cx="431304" cy="50405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 descr="C:\Users\Jan\Desktop\Annual_Symp_2011\imgs\a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248357"/>
            <a:ext cx="864096" cy="6609643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87824" y="580526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Interest in most unfavorable scenario</a:t>
            </a:r>
            <a:endParaRPr lang="en-US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20" name="Left Brace 19"/>
          <p:cNvSpPr/>
          <p:nvPr/>
        </p:nvSpPr>
        <p:spPr>
          <a:xfrm>
            <a:off x="7452320" y="1484784"/>
            <a:ext cx="432048" cy="50405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131840" y="6165304"/>
            <a:ext cx="38400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8028384" y="6237312"/>
            <a:ext cx="755576" cy="548680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6948264" y="6165304"/>
            <a:ext cx="1045840" cy="311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691680" y="1556792"/>
            <a:ext cx="58673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...structures respond in a </a:t>
            </a:r>
            <a:r>
              <a:rPr lang="en-US" b="1" dirty="0" smtClean="0">
                <a:solidFill>
                  <a:srgbClr val="FF0000"/>
                </a:solidFill>
              </a:rPr>
              <a:t>very uncertain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manner to different ground motion events -&gt; necessity to perform the structural analysis for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each realization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the event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separately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91680" y="2636912"/>
            <a:ext cx="5867399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Monte-Carlo based reliability analysis computationally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unfeasible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for realistic assumptions, i.e. small probabilities and large sample sizes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91680" y="5013176"/>
            <a:ext cx="586739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Recent attempts in literature to avoid such reliability problem in its full form.</a:t>
            </a:r>
          </a:p>
        </p:txBody>
      </p:sp>
      <p:pic>
        <p:nvPicPr>
          <p:cNvPr id="22" name="Picture 2" descr="http://www.sanandreasfault.org/Quake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5589240"/>
            <a:ext cx="766672" cy="509901"/>
          </a:xfrm>
          <a:prstGeom prst="rect">
            <a:avLst/>
          </a:prstGeom>
          <a:noFill/>
        </p:spPr>
      </p:pic>
      <p:cxnSp>
        <p:nvCxnSpPr>
          <p:cNvPr id="25" name="Straight Arrow Connector 24"/>
          <p:cNvCxnSpPr/>
          <p:nvPr/>
        </p:nvCxnSpPr>
        <p:spPr>
          <a:xfrm>
            <a:off x="1979712" y="40050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508104" y="400506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51520" y="2492896"/>
            <a:ext cx="8784976" cy="4365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C:\Users\Jan\Desktop\Annual_Symp_2011\imgs\q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2492896"/>
            <a:ext cx="3429000" cy="2162175"/>
          </a:xfrm>
          <a:prstGeom prst="rect">
            <a:avLst/>
          </a:prstGeom>
          <a:noFill/>
        </p:spPr>
      </p:pic>
      <p:pic>
        <p:nvPicPr>
          <p:cNvPr id="36" name="Picture 3" descr="C:\Users\Jan\Desktop\Annual_Symp_2011\imgs\q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743450"/>
            <a:ext cx="3429000" cy="2114550"/>
          </a:xfrm>
          <a:prstGeom prst="rect">
            <a:avLst/>
          </a:prstGeom>
          <a:noFill/>
        </p:spPr>
      </p:pic>
      <p:pic>
        <p:nvPicPr>
          <p:cNvPr id="37" name="Picture 4" descr="C:\Users\Jan\Desktop\Annual_Symp_2011\imgs\r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2492896"/>
            <a:ext cx="3429000" cy="2124075"/>
          </a:xfrm>
          <a:prstGeom prst="rect">
            <a:avLst/>
          </a:prstGeom>
          <a:noFill/>
        </p:spPr>
      </p:pic>
      <p:pic>
        <p:nvPicPr>
          <p:cNvPr id="38" name="Picture 5" descr="C:\Users\Jan\Desktop\Annual_Symp_2011\imgs\r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95936" y="4781550"/>
            <a:ext cx="3429000" cy="2076450"/>
          </a:xfrm>
          <a:prstGeom prst="rect">
            <a:avLst/>
          </a:prstGeom>
          <a:noFill/>
        </p:spPr>
      </p:pic>
      <p:sp>
        <p:nvSpPr>
          <p:cNvPr id="39" name="Oval 38"/>
          <p:cNvSpPr/>
          <p:nvPr/>
        </p:nvSpPr>
        <p:spPr>
          <a:xfrm>
            <a:off x="323528" y="242088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1520" y="6453336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995936" y="2420888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95936" y="472514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87624" y="2780928"/>
            <a:ext cx="6840760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Goal of this research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maintain the up-to-date most conceptually correct fully probabilistic concept while reducing the number of required analyses by means of the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proposed identification framework STS</a:t>
            </a:r>
          </a:p>
        </p:txBody>
      </p:sp>
    </p:spTree>
    <p:extLst>
      <p:ext uri="{BB962C8B-B14F-4D97-AF65-F5344CB8AC3E}">
        <p14:creationId xmlns:p14="http://schemas.microsoft.com/office/powerpoint/2010/main" val="121666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Development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strategy development follows a </a:t>
            </a:r>
            <a:r>
              <a:rPr lang="en-US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transparent image processing paradigm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completely independent of state-of-the-art structural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dynamics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Reason behind such premise is experimental, aiming at delivering simple and wide-purpose method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dirty="0"/>
              <a:t>Goal: find the critical realization </a:t>
            </a:r>
            <a:r>
              <a:rPr lang="en-US" dirty="0" smtClean="0"/>
              <a:t>of </a:t>
            </a:r>
            <a:r>
              <a:rPr lang="en-US" dirty="0"/>
              <a:t>a stochastic process </a:t>
            </a:r>
            <a:r>
              <a:rPr lang="en-US" dirty="0" smtClean="0"/>
              <a:t>from </a:t>
            </a:r>
            <a:r>
              <a:rPr lang="en-US" dirty="0"/>
              <a:t>a target sample set </a:t>
            </a:r>
            <a:r>
              <a:rPr lang="en-US" dirty="0" smtClean="0"/>
              <a:t>under </a:t>
            </a:r>
            <a:r>
              <a:rPr lang="en-US" dirty="0"/>
              <a:t>defined critical response </a:t>
            </a:r>
            <a:r>
              <a:rPr lang="en-US" dirty="0" smtClean="0"/>
              <a:t>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0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1115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Importance sampling strategy for stochastic oscillatory processes </vt:lpstr>
      <vt:lpstr>General Framework</vt:lpstr>
      <vt:lpstr>Current status</vt:lpstr>
      <vt:lpstr>Background</vt:lpstr>
      <vt:lpstr>Stochastic processes</vt:lpstr>
      <vt:lpstr>Probabilistic design</vt:lpstr>
      <vt:lpstr>Probabilistic design</vt:lpstr>
      <vt:lpstr>Probabilistic design</vt:lpstr>
      <vt:lpstr>Development</vt:lpstr>
      <vt:lpstr>Development</vt:lpstr>
      <vt:lpstr>Development</vt:lpstr>
      <vt:lpstr>STS</vt:lpstr>
      <vt:lpstr>Identification of critical stochastic processes</vt:lpstr>
      <vt:lpstr>Identification of critical stochastic processes</vt:lpstr>
      <vt:lpstr>STS</vt:lpstr>
      <vt:lpstr>STS</vt:lpstr>
      <vt:lpstr>STS</vt:lpstr>
      <vt:lpstr>STS</vt:lpstr>
      <vt:lpstr>STS</vt:lpstr>
      <vt:lpstr>STS</vt:lpstr>
      <vt:lpstr>STS</vt:lpstr>
      <vt:lpstr>Conclusion</vt:lpstr>
      <vt:lpstr>Outlook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Robust classification of stochastic processes</dc:title>
  <dc:creator>Jan</dc:creator>
  <cp:lastModifiedBy>Jan</cp:lastModifiedBy>
  <cp:revision>26</cp:revision>
  <dcterms:created xsi:type="dcterms:W3CDTF">2012-05-24T10:08:17Z</dcterms:created>
  <dcterms:modified xsi:type="dcterms:W3CDTF">2012-06-15T07:11:13Z</dcterms:modified>
</cp:coreProperties>
</file>