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3" r:id="rId4"/>
    <p:sldId id="284" r:id="rId5"/>
    <p:sldId id="281" r:id="rId6"/>
    <p:sldId id="258" r:id="rId7"/>
    <p:sldId id="259" r:id="rId8"/>
    <p:sldId id="260" r:id="rId9"/>
    <p:sldId id="261" r:id="rId10"/>
    <p:sldId id="282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8" r:id="rId22"/>
    <p:sldId id="279" r:id="rId23"/>
    <p:sldId id="280" r:id="rId24"/>
    <p:sldId id="276" r:id="rId25"/>
    <p:sldId id="277" r:id="rId26"/>
    <p:sldId id="274" r:id="rId27"/>
    <p:sldId id="275" r:id="rId28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3" autoAdjust="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1103" cy="468929"/>
          </a:xfrm>
          <a:prstGeom prst="rect">
            <a:avLst/>
          </a:prstGeom>
          <a:noFill/>
          <a:ln>
            <a:noFill/>
          </a:ln>
        </p:spPr>
        <p:txBody>
          <a:bodyPr vert="horz" lIns="83088" tIns="41544" rIns="83088" bIns="41544" compatLnSpc="0"/>
          <a:lstStyle/>
          <a:p>
            <a:pPr hangingPunct="0">
              <a:defRPr sz="1400"/>
            </a:pPr>
            <a:endParaRPr lang="en-US" sz="1300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005644" y="0"/>
            <a:ext cx="3071103" cy="468929"/>
          </a:xfrm>
          <a:prstGeom prst="rect">
            <a:avLst/>
          </a:prstGeom>
          <a:noFill/>
          <a:ln>
            <a:noFill/>
          </a:ln>
        </p:spPr>
        <p:txBody>
          <a:bodyPr vert="horz" lIns="83088" tIns="41544" rIns="83088" bIns="41544" compatLnSpc="0"/>
          <a:lstStyle/>
          <a:p>
            <a:pPr algn="r" hangingPunct="0">
              <a:defRPr sz="1400"/>
            </a:pPr>
            <a:endParaRPr lang="en-US" sz="1300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916035"/>
            <a:ext cx="3071103" cy="468929"/>
          </a:xfrm>
          <a:prstGeom prst="rect">
            <a:avLst/>
          </a:prstGeom>
          <a:noFill/>
          <a:ln>
            <a:noFill/>
          </a:ln>
        </p:spPr>
        <p:txBody>
          <a:bodyPr vert="horz" lIns="83088" tIns="41544" rIns="83088" bIns="41544" anchor="b" compatLnSpc="0"/>
          <a:lstStyle/>
          <a:p>
            <a:pPr hangingPunct="0">
              <a:defRPr sz="1400"/>
            </a:pPr>
            <a:endParaRPr lang="en-US" sz="1300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005644" y="8916035"/>
            <a:ext cx="3071103" cy="468929"/>
          </a:xfrm>
          <a:prstGeom prst="rect">
            <a:avLst/>
          </a:prstGeom>
          <a:noFill/>
          <a:ln>
            <a:noFill/>
          </a:ln>
        </p:spPr>
        <p:txBody>
          <a:bodyPr vert="horz" lIns="83088" tIns="41544" rIns="83088" bIns="41544" anchor="b" compatLnSpc="0"/>
          <a:lstStyle/>
          <a:p>
            <a:pPr algn="r" hangingPunct="0">
              <a:defRPr sz="1400"/>
            </a:pPr>
            <a:fld id="{1785AFD4-5915-443D-BF91-4F79F2636CA5}" type="slidenum">
              <a:pPr algn="r" hangingPunct="0">
                <a:defRPr sz="1400"/>
              </a:pPr>
              <a:t>‹#›</a:t>
            </a:fld>
            <a:endParaRPr lang="en-US" sz="1300"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5447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12788"/>
            <a:ext cx="4692650" cy="35194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07707" y="4457850"/>
            <a:ext cx="5661332" cy="42230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1103" cy="4689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005644" y="0"/>
            <a:ext cx="3071103" cy="4689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916035"/>
            <a:ext cx="3071103" cy="4689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005644" y="8916035"/>
            <a:ext cx="3071103" cy="4689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6E2C771-6371-490A-822A-A1438EE4E0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92213" y="712788"/>
            <a:ext cx="4692650" cy="3519487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49"/>
            <a:ext cx="5661332" cy="413907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49"/>
            <a:ext cx="5661332" cy="413907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49"/>
            <a:ext cx="5661332" cy="413907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49"/>
            <a:ext cx="5661332" cy="413907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49"/>
            <a:ext cx="5661332" cy="413907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92213" y="712788"/>
            <a:ext cx="4692650" cy="3519487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50"/>
            <a:ext cx="5661332" cy="422338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92213" y="712788"/>
            <a:ext cx="4692650" cy="3519487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50"/>
            <a:ext cx="5661332" cy="422338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92213" y="712788"/>
            <a:ext cx="4692650" cy="3519487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50"/>
            <a:ext cx="5661332" cy="422338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92213" y="712788"/>
            <a:ext cx="4692650" cy="3519487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50"/>
            <a:ext cx="5661332" cy="422338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49"/>
            <a:ext cx="5661332" cy="413907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49"/>
            <a:ext cx="5661332" cy="413907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49"/>
            <a:ext cx="5661332" cy="413907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0" cy="0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07707" y="4457849"/>
            <a:ext cx="5661332" cy="413907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6F1BB08-0E41-4F19-96E4-7260C8203265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C57F4E-5BD3-4300-96BC-986FB6AA8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F485E-341B-4334-9F50-A178FD5CBB24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E3670F-A461-465F-A10F-C0C95F72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C219555-30B7-4DC1-B357-0FCD37C41B3B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B50403-F7FF-4023-8F5F-8F7A3373E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799" y="2130480"/>
            <a:ext cx="7772400" cy="1469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47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  <a:latin typeface="Calibri" pitchFamily="18"/>
                <a:ea typeface="SimSun" pitchFamily="2"/>
                <a:cs typeface="Mangal" pitchFamily="2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31CC0F-BA50-44B0-A366-5F5E24A808FE}" type="datetime1">
              <a:rPr lang="en-US"/>
              <a:pPr lvl="0"/>
              <a:t>6/14/2012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8ED30F-1E4A-40F8-9A09-9E4A14A133AD}" type="slidenum">
              <a:t>‹#›</a:t>
            </a:fld>
            <a:endParaRPr lang="en-US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9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en-US"/>
              <a:t>Click to 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E59853-3B21-418A-A291-DDD568577933}" type="datetime1">
              <a:rPr lang="en-US"/>
              <a:pPr lvl="0"/>
              <a:t>6/14/2012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FAAD4B-8055-4BE0-AFF6-7BAD1C320967}" type="slidenum">
              <a:t>‹#›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8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6F1BB08-0E41-4F19-96E4-7260C8203265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C57F4E-5BD3-4300-96BC-986FB6AA8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ADCB877-BF4F-446F-AC07-D58F7AC7DF81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AD0007-2E01-4090-AA9F-CCB92441B4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6F1BB08-0E41-4F19-96E4-7260C8203265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C57F4E-5BD3-4300-96BC-986FB6AA8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6F1BB08-0E41-4F19-96E4-7260C8203265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C57F4E-5BD3-4300-96BC-986FB6AA8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49911F1-E2E3-43CB-A497-68EE4B28DD37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7F994F-D911-4FAD-B594-013EC790B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3F13B46-8CC7-4793-AC21-B7948344422E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539092-9A01-453E-80FE-1F65C5608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6F1BB08-0E41-4F19-96E4-7260C8203265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C57F4E-5BD3-4300-96BC-986FB6AA8D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6F1BB08-0E41-4F19-96E4-7260C8203265}" type="datetime1">
              <a:rPr lang="en-US" smtClean="0"/>
              <a:pPr lvl="0"/>
              <a:t>6/14/2012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0C57F4E-5BD3-4300-96BC-986FB6AA8D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lvl="0"/>
            <a:fld id="{30C57F4E-5BD3-4300-96BC-986FB6AA8D0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lvl="0"/>
            <a:fld id="{B6F1BB08-0E41-4F19-96E4-7260C8203265}" type="datetime1">
              <a:rPr lang="en-US" smtClean="0"/>
              <a:pPr lvl="0"/>
              <a:t>6/14/2012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27200" y="685799"/>
            <a:ext cx="7772400" cy="2000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4000" dirty="0">
                <a:solidFill>
                  <a:srgbClr val="C00000"/>
                </a:solidFill>
              </a:rPr>
              <a:t>Reliable Dynamic Analysis of Structures Using Imprecise Probability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447800" y="3124200"/>
            <a:ext cx="6400799" cy="17524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spcBef>
                <a:spcPts val="799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Mehdi Modares and Joshua Bergerson</a:t>
            </a:r>
          </a:p>
          <a:p>
            <a:pPr lvl="0">
              <a:spcBef>
                <a:spcPts val="799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spcBef>
                <a:spcPts val="799"/>
              </a:spcBef>
              <a:buNone/>
            </a:pPr>
            <a:r>
              <a:rPr lang="en-US" dirty="0">
                <a:ea typeface="ＭＳ Ｐゴシック" charset="-128"/>
              </a:rPr>
              <a:t>DEPARTMENT OF CIVIL, ARCHITECTURAL AND EVIRONMENTAL ENGINEERING </a:t>
            </a:r>
          </a:p>
          <a:p>
            <a:pPr lvl="0">
              <a:spcBef>
                <a:spcPts val="799"/>
              </a:spcBef>
              <a:spcAft>
                <a:spcPts val="0"/>
              </a:spcAft>
              <a:buNone/>
            </a:pPr>
            <a:endParaRPr lang="en-US" dirty="0"/>
          </a:p>
        </p:txBody>
      </p:sp>
      <p:pic>
        <p:nvPicPr>
          <p:cNvPr id="5" name="Picture 7" descr="lh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744401"/>
            <a:ext cx="1676400" cy="73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702151"/>
            <a:ext cx="2732167" cy="69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Box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 probability box is formed by discretizing the imprecise CDF bounds into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intervals.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55" b="36554"/>
          <a:stretch/>
        </p:blipFill>
        <p:spPr bwMode="auto">
          <a:xfrm>
            <a:off x="1828800" y="2743200"/>
            <a:ext cx="5526268" cy="371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82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2400" y="319680"/>
            <a:ext cx="8534400" cy="1053000"/>
          </a:xfrm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n-US" dirty="0">
                <a:latin typeface="Cambria" pitchFamily="18" charset="0"/>
              </a:rPr>
              <a:t>Combining </a:t>
            </a:r>
            <a:r>
              <a:rPr lang="en-US" dirty="0" smtClean="0">
                <a:latin typeface="Cambria" pitchFamily="18" charset="0"/>
              </a:rPr>
              <a:t>Imprecise Probabilities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229240" cy="52578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r>
              <a:rPr lang="en-US" sz="2400" dirty="0" err="1">
                <a:latin typeface="Calibri" pitchFamily="34" charset="0"/>
                <a:cs typeface="Calibri" pitchFamily="34" charset="0"/>
              </a:rPr>
              <a:t>Dempster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Shafer Structures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Dependency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Bounds Convolutions (Williamson and Downs 1990)</a:t>
            </a:r>
          </a:p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Probability Bounds Analysis (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Ferson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and Donald 1998)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Many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methods expanded by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Ferson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et al. 2003, including:</a:t>
            </a:r>
          </a:p>
          <a:p>
            <a:pPr lvl="1" hangingPunct="0"/>
            <a:r>
              <a:rPr lang="en-US" sz="2000" dirty="0">
                <a:latin typeface="Calibri" pitchFamily="34" charset="0"/>
                <a:cs typeface="Calibri" pitchFamily="34" charset="0"/>
              </a:rPr>
              <a:t>Enveloping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this method, use enveloping for combining p-boxes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21040"/>
            <a:ext cx="8229600" cy="1250280"/>
          </a:xfrm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n-US" dirty="0" smtClean="0">
                <a:latin typeface="Cambria" pitchFamily="18" charset="0"/>
              </a:rPr>
              <a:t>Advantages of  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Imprecise Probability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04800" y="1600200"/>
            <a:ext cx="8001000" cy="452592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Allows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for accurate modeling of true system and RV behavior, regardless of the level of information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known</a:t>
            </a:r>
          </a:p>
          <a:p>
            <a:pPr marL="108000" lvl="0" indent="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Increased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information moves        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and           closer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together, thus yielding tighter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bounds with greater reliability</a:t>
            </a:r>
          </a:p>
          <a:p>
            <a:pPr marL="108000" lvl="0" indent="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Allows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for non-deterministic probabilistic dynamic design without requiring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assumptions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CDF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30636" y="3610290"/>
            <a:ext cx="617763" cy="328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411436" y="3552509"/>
            <a:ext cx="617763" cy="3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19680"/>
            <a:ext cx="8229600" cy="1053000"/>
          </a:xfrm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n-US" dirty="0">
                <a:latin typeface="Cambria" pitchFamily="18" charset="0"/>
              </a:rPr>
              <a:t>Conventional Dynamic Analysis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7848600" cy="452592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For an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undamped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system with [M] and [K] representing the global mass and stiffness matrices, the governing equation of motion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is:</a:t>
            </a:r>
          </a:p>
          <a:p>
            <a:pPr lv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solution is obtained through the generalized eigenvalue problem:	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949424"/>
              </p:ext>
            </p:extLst>
          </p:nvPr>
        </p:nvGraphicFramePr>
        <p:xfrm>
          <a:off x="3315775" y="5334000"/>
          <a:ext cx="2475425" cy="412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4" imgW="990170" imgH="165028" progId="Equation.3">
                  <p:embed/>
                </p:oleObj>
              </mc:Choice>
              <mc:Fallback>
                <p:oleObj name="Equation" r:id="rId4" imgW="990170" imgH="16502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775" y="5334000"/>
                        <a:ext cx="2475425" cy="4125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556632"/>
              </p:ext>
            </p:extLst>
          </p:nvPr>
        </p:nvGraphicFramePr>
        <p:xfrm>
          <a:off x="3149600" y="3048000"/>
          <a:ext cx="26352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6" imgW="1054100" imgH="165100" progId="Equation.3">
                  <p:embed/>
                </p:oleObj>
              </mc:Choice>
              <mc:Fallback>
                <p:oleObj name="Equation" r:id="rId6" imgW="1054100" imgH="165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048000"/>
                        <a:ext cx="2635250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21040"/>
            <a:ext cx="8229600" cy="1250280"/>
          </a:xfrm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n-US" dirty="0">
                <a:latin typeface="Cambria" pitchFamily="18" charset="0"/>
              </a:rPr>
              <a:t>Bounding Natural Frequencies for </a:t>
            </a:r>
            <a:r>
              <a:rPr lang="en-US" i="1" dirty="0" smtClean="0">
                <a:latin typeface="Cambria" pitchFamily="18" charset="0"/>
              </a:rPr>
              <a:t>Interval </a:t>
            </a:r>
            <a:r>
              <a:rPr lang="en-US" dirty="0" smtClean="0">
                <a:latin typeface="Cambria" pitchFamily="18" charset="0"/>
              </a:rPr>
              <a:t>Uncertainty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7924800" cy="5024880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a system with interval uncertainty, the generalized interval eigenvalue problem may be written as:</a:t>
            </a:r>
          </a:p>
          <a:p>
            <a:pPr marL="108000" lvl="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</a:t>
            </a:r>
          </a:p>
          <a:p>
            <a:pPr lvl="0">
              <a:spcAft>
                <a:spcPts val="0"/>
              </a:spcAft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It is proven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that for a system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interval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stiffness uncertainty,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 </a:t>
            </a:r>
            <a:r>
              <a:rPr lang="x-none" sz="2400" smtClean="0">
                <a:latin typeface="Calibri" pitchFamily="34" charset="0"/>
                <a:cs typeface="Calibri" pitchFamily="34" charset="0"/>
              </a:rPr>
              <a:t>[l</a:t>
            </a:r>
            <a:r>
              <a:rPr lang="x-none" sz="2400" i="1" baseline="-9000" smtClean="0">
                <a:latin typeface="Calibri" pitchFamily="34" charset="0"/>
                <a:cs typeface="Calibri" pitchFamily="34" charset="0"/>
              </a:rPr>
              <a:t>i</a:t>
            </a:r>
            <a:r>
              <a:rPr lang="x-none" sz="2400">
                <a:latin typeface="Calibri" pitchFamily="34" charset="0"/>
                <a:cs typeface="Calibri" pitchFamily="34" charset="0"/>
              </a:rPr>
              <a:t>, u</a:t>
            </a:r>
            <a:r>
              <a:rPr lang="x-none" sz="2400" i="1" baseline="-9000">
                <a:latin typeface="Calibri" pitchFamily="34" charset="0"/>
                <a:cs typeface="Calibri" pitchFamily="34" charset="0"/>
              </a:rPr>
              <a:t>i</a:t>
            </a:r>
            <a:r>
              <a:rPr lang="x-none" sz="2400">
                <a:latin typeface="Calibri" pitchFamily="34" charset="0"/>
                <a:cs typeface="Calibri" pitchFamily="34" charset="0"/>
              </a:rPr>
              <a:t>]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interval eigenvalue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problem can be solved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two independent deterministic problems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for bounding the natural frequencies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108000" lvl="0" indent="0" algn="r">
              <a:buNone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Modares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Mullen,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Muhanna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2006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473473"/>
              </p:ext>
            </p:extLst>
          </p:nvPr>
        </p:nvGraphicFramePr>
        <p:xfrm>
          <a:off x="2228850" y="2476500"/>
          <a:ext cx="409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4" imgW="1638000" imgH="228600" progId="Equation.3">
                  <p:embed/>
                </p:oleObj>
              </mc:Choice>
              <mc:Fallback>
                <p:oleObj name="Equation" r:id="rId4" imgW="1638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2476500"/>
                        <a:ext cx="4095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914841"/>
              </p:ext>
            </p:extLst>
          </p:nvPr>
        </p:nvGraphicFramePr>
        <p:xfrm>
          <a:off x="2362200" y="4572000"/>
          <a:ext cx="4093973" cy="63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6" imgW="1637589" imgH="253890" progId="Equation.3">
                  <p:embed/>
                </p:oleObj>
              </mc:Choice>
              <mc:Fallback>
                <p:oleObj name="Equation" r:id="rId6" imgW="1637589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72000"/>
                        <a:ext cx="4093973" cy="63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141935"/>
              </p:ext>
            </p:extLst>
          </p:nvPr>
        </p:nvGraphicFramePr>
        <p:xfrm>
          <a:off x="2438400" y="5257800"/>
          <a:ext cx="3967028" cy="63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8" imgW="1586811" imgH="253890" progId="Equation.3">
                  <p:embed/>
                </p:oleObj>
              </mc:Choice>
              <mc:Fallback>
                <p:oleObj name="Equation" r:id="rId8" imgW="1586811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257800"/>
                        <a:ext cx="3967028" cy="63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19680"/>
            <a:ext cx="8229600" cy="1053000"/>
          </a:xfrm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en-US" dirty="0" smtClean="0">
                <a:latin typeface="Cambria" pitchFamily="18" charset="0"/>
              </a:rPr>
              <a:t>Bounding Natural Frequencies for </a:t>
            </a:r>
            <a:r>
              <a:rPr lang="en-US" i="1" dirty="0" smtClean="0">
                <a:latin typeface="Cambria" pitchFamily="18" charset="0"/>
              </a:rPr>
              <a:t>P-box</a:t>
            </a:r>
            <a:r>
              <a:rPr lang="en-US" dirty="0" smtClean="0">
                <a:latin typeface="Cambria" pitchFamily="18" charset="0"/>
              </a:rPr>
              <a:t> Imprecise Probability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7620000" cy="452592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Each independent p-box is discretized into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intervals, each of 1/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probability mass, in order to combine multiple p-boxes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the developed method, p-box uncertainty is considered only in the stiffness matrix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Because many common distributions have infinite tails, the tails must be truncated (such as at CDF=.005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Combining P-boxes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4520"/>
            <a:ext cx="7848600" cy="45259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Because a discretized p-box is really a group of equally probable intervals, the p-box eigenvalue problem can be treated as a cluster of interval eigenvalue problems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06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Dynamic Analysis of P-box Defined Uncertainty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combinatorial solution may be written as: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108000" indent="0">
              <a:spcAft>
                <a:spcPts val="0"/>
              </a:spcAft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1080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where                     for                    , with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being number of</a:t>
            </a:r>
          </a:p>
          <a:p>
            <a:pPr marL="1080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members in the system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796066"/>
              </p:ext>
            </p:extLst>
          </p:nvPr>
        </p:nvGraphicFramePr>
        <p:xfrm>
          <a:off x="1676400" y="2133600"/>
          <a:ext cx="6134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3" imgW="4089400" imgH="355600" progId="Equation.3">
                  <p:embed/>
                </p:oleObj>
              </mc:Choice>
              <mc:Fallback>
                <p:oleObj name="Equation" r:id="rId3" imgW="4089400" imgH="355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33600"/>
                        <a:ext cx="6134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572048"/>
              </p:ext>
            </p:extLst>
          </p:nvPr>
        </p:nvGraphicFramePr>
        <p:xfrm>
          <a:off x="1809750" y="2743200"/>
          <a:ext cx="5962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5" imgW="3975100" imgH="355600" progId="Equation.3">
                  <p:embed/>
                </p:oleObj>
              </mc:Choice>
              <mc:Fallback>
                <p:oleObj name="Equation" r:id="rId5" imgW="3975100" imgH="355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2743200"/>
                        <a:ext cx="59626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284236"/>
              </p:ext>
            </p:extLst>
          </p:nvPr>
        </p:nvGraphicFramePr>
        <p:xfrm>
          <a:off x="1638540" y="3657600"/>
          <a:ext cx="13332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7" imgW="888840" imgH="241200" progId="Equation.3">
                  <p:embed/>
                </p:oleObj>
              </mc:Choice>
              <mc:Fallback>
                <p:oleObj name="Equation" r:id="rId7" imgW="8888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540" y="3657600"/>
                        <a:ext cx="1333260" cy="36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9123"/>
              </p:ext>
            </p:extLst>
          </p:nvPr>
        </p:nvGraphicFramePr>
        <p:xfrm>
          <a:off x="3429000" y="3676740"/>
          <a:ext cx="1276020" cy="285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9" imgW="850680" imgH="190440" progId="Equation.3">
                  <p:embed/>
                </p:oleObj>
              </mc:Choice>
              <mc:Fallback>
                <p:oleObj name="Equation" r:id="rId9" imgW="850680" imgH="1904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76740"/>
                        <a:ext cx="1276020" cy="285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82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Condensation of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5029200"/>
          </a:xfrm>
        </p:spPr>
        <p:txBody>
          <a:bodyPr>
            <a:normAutofit/>
          </a:bodyPr>
          <a:lstStyle/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Order lower and upper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values for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each natural frequency,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construct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p-boxes for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all natural frequencies</a:t>
            </a:r>
          </a:p>
          <a:p>
            <a:pPr marL="114300" indent="0">
              <a:spcAft>
                <a:spcPts val="0"/>
              </a:spcAft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condense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back to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z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intervals</a:t>
            </a:r>
          </a:p>
          <a:p>
            <a:pPr marL="411480" lvl="1" indent="0">
              <a:spcBef>
                <a:spcPts val="0"/>
              </a:spcBef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 each natural frequency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t="3535" b="10546"/>
          <a:stretch/>
        </p:blipFill>
        <p:spPr bwMode="auto">
          <a:xfrm>
            <a:off x="4393111" y="3733800"/>
            <a:ext cx="4065089" cy="286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08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600200"/>
            <a:ext cx="609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2D, 3 DOF system shown below.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For normally distributed</a:t>
            </a:r>
            <a:br>
              <a:rPr lang="en-US" sz="2400" dirty="0"/>
            </a:br>
            <a:r>
              <a:rPr lang="en-US" sz="2400" dirty="0"/>
              <a:t>uncertainty only in each</a:t>
            </a:r>
            <a:br>
              <a:rPr lang="en-US" sz="2400" dirty="0"/>
            </a:br>
            <a:r>
              <a:rPr lang="en-US" sz="2400" dirty="0"/>
              <a:t>members’ elasticity: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Assuming </a:t>
            </a:r>
            <a:r>
              <a:rPr lang="en-US" sz="2400" dirty="0"/>
              <a:t>A &amp; L are deterministic, solve for bounds on the system’s natural frequencies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3629873" cy="2900728"/>
          </a:xfrm>
          <a:prstGeom prst="rect">
            <a:avLst/>
          </a:prstGeom>
          <a:noFill/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3624262"/>
            <a:ext cx="3613309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60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Dynamic </a:t>
            </a:r>
            <a:r>
              <a:rPr lang="en-US" dirty="0"/>
              <a:t>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001000" cy="4525920"/>
          </a:xfrm>
        </p:spPr>
        <p:txBody>
          <a:bodyPr lIns="91440" tIns="45720" rIns="91440" bIns="4572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marL="343080" lvl="0" indent="-34308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400" dirty="0">
                <a:latin typeface="Calibri"/>
              </a:rPr>
              <a:t>An essential procedure to design a structure subjected to a system of dynamic loads such as wind or earthquake excitations</a:t>
            </a:r>
            <a:r>
              <a:rPr lang="en-US" sz="2400" dirty="0" smtClean="0">
                <a:latin typeface="Calibri"/>
              </a:rPr>
              <a:t>.</a:t>
            </a:r>
          </a:p>
          <a:p>
            <a:pPr marL="343080" lvl="0" indent="-34308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en-US" sz="2400" dirty="0">
              <a:latin typeface="Calibri"/>
            </a:endParaRPr>
          </a:p>
          <a:p>
            <a:pPr marL="343080" lvl="0" indent="-34308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400" dirty="0">
                <a:latin typeface="Calibri"/>
              </a:rPr>
              <a:t>In conventional </a:t>
            </a:r>
            <a:r>
              <a:rPr lang="en-US" sz="2400" dirty="0" smtClean="0">
                <a:latin typeface="Calibri"/>
              </a:rPr>
              <a:t>dynamic analysis</a:t>
            </a:r>
            <a:r>
              <a:rPr lang="en-US" sz="2400" dirty="0">
                <a:latin typeface="Calibri"/>
              </a:rPr>
              <a:t>, the existence of any uncertainty present in the structure’s geometric or material characteristics is not considered.</a:t>
            </a:r>
          </a:p>
          <a:p>
            <a:pPr marL="343080" lvl="0" indent="-34308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en-US" sz="2400" dirty="0" smtClean="0">
              <a:latin typeface="Calibri"/>
            </a:endParaRPr>
          </a:p>
          <a:p>
            <a:pPr marL="343080" lvl="0" indent="-34308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en-US" sz="2400" dirty="0">
              <a:latin typeface="Calibri"/>
            </a:endParaRPr>
          </a:p>
          <a:p>
            <a:pPr marL="343080" lvl="0" indent="-34308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en-US" sz="2400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Member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upper figure shows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p-box structure defined by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given mean and standard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Deviations for member 1</a:t>
            </a:r>
          </a:p>
          <a:p>
            <a:pPr marL="114300" indent="0">
              <a:spcAft>
                <a:spcPts val="0"/>
              </a:spcAft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lower figure shows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discretized p-box structure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=10 intervals; thus each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interval has equal 0.1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probability mass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066" r="48395" b="10852"/>
          <a:stretch/>
        </p:blipFill>
        <p:spPr bwMode="auto">
          <a:xfrm>
            <a:off x="4326341" y="226325"/>
            <a:ext cx="4055659" cy="320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3" r="50000"/>
          <a:stretch/>
        </p:blipFill>
        <p:spPr bwMode="auto">
          <a:xfrm>
            <a:off x="4271963" y="3494964"/>
            <a:ext cx="4033837" cy="321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39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upper figure shows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p-box structure defined by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given mean and standard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Deviations for member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spcAft>
                <a:spcPts val="0"/>
              </a:spcAft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lower figure shows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discretized p-box structure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=10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intervals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44" b="10851"/>
          <a:stretch/>
        </p:blipFill>
        <p:spPr bwMode="auto">
          <a:xfrm>
            <a:off x="4343400" y="76200"/>
            <a:ext cx="3991970" cy="331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03"/>
          <a:stretch/>
        </p:blipFill>
        <p:spPr bwMode="auto">
          <a:xfrm>
            <a:off x="4343400" y="3429000"/>
            <a:ext cx="395287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74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upper figure shows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p-box structure defined by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given mean and standard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Deviations for member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3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spcAft>
                <a:spcPts val="0"/>
              </a:spcAft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lower figure shows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discretized p-box structure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=10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intervals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9" r="2894"/>
          <a:stretch/>
        </p:blipFill>
        <p:spPr bwMode="auto">
          <a:xfrm>
            <a:off x="4343400" y="228600"/>
            <a:ext cx="3962401" cy="321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6" b="-1382"/>
          <a:stretch/>
        </p:blipFill>
        <p:spPr bwMode="auto">
          <a:xfrm>
            <a:off x="4343400" y="3505200"/>
            <a:ext cx="398716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25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Example,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dashed lines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graph represent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Monte-Carlo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verification of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developed method,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represented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by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solid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lines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MC results are all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inner bounds of results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from developed method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6" r="50344"/>
          <a:stretch/>
        </p:blipFill>
        <p:spPr bwMode="auto">
          <a:xfrm>
            <a:off x="3467147" y="1295400"/>
            <a:ext cx="4991053" cy="397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647750"/>
              </p:ext>
            </p:extLst>
          </p:nvPr>
        </p:nvGraphicFramePr>
        <p:xfrm>
          <a:off x="5486400" y="533400"/>
          <a:ext cx="621180" cy="754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177480" imgH="215640" progId="Equation.3">
                  <p:embed/>
                </p:oleObj>
              </mc:Choice>
              <mc:Fallback>
                <p:oleObj name="Equation" r:id="rId4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86400" y="533400"/>
                        <a:ext cx="621180" cy="754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026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Example,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dashed lines in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graph represent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Monte-Carlo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verification of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developed method,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represented by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solid lines</a:t>
            </a:r>
          </a:p>
          <a:p>
            <a:pPr>
              <a:spcAft>
                <a:spcPts val="0"/>
              </a:spcAft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MC results are all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inner bounds of results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from developed method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606"/>
          <a:stretch/>
        </p:blipFill>
        <p:spPr bwMode="auto">
          <a:xfrm>
            <a:off x="3432571" y="1358752"/>
            <a:ext cx="5025629" cy="397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013978"/>
              </p:ext>
            </p:extLst>
          </p:nvPr>
        </p:nvGraphicFramePr>
        <p:xfrm>
          <a:off x="5464175" y="533400"/>
          <a:ext cx="6651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4" imgW="190440" imgH="215640" progId="Equation.3">
                  <p:embed/>
                </p:oleObj>
              </mc:Choice>
              <mc:Fallback>
                <p:oleObj name="Equation" r:id="rId4" imgW="1904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533400"/>
                        <a:ext cx="6651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58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Example,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dashed lines in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graph represent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Monte-Carlo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verification of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developed method,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represented by the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solid lines</a:t>
            </a:r>
          </a:p>
          <a:p>
            <a:pPr>
              <a:spcAft>
                <a:spcPts val="0"/>
              </a:spcAft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MC results are all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inner bounds of results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from developed method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" t="2342" r="2701"/>
          <a:stretch/>
        </p:blipFill>
        <p:spPr bwMode="auto">
          <a:xfrm>
            <a:off x="3493827" y="1318260"/>
            <a:ext cx="4964373" cy="397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855186"/>
              </p:ext>
            </p:extLst>
          </p:nvPr>
        </p:nvGraphicFramePr>
        <p:xfrm>
          <a:off x="5464175" y="511175"/>
          <a:ext cx="6651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4" imgW="190440" imgH="228600" progId="Equation.3">
                  <p:embed/>
                </p:oleObj>
              </mc:Choice>
              <mc:Fallback>
                <p:oleObj name="Equation" r:id="rId4" imgW="190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511175"/>
                        <a:ext cx="665163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713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3716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A new method for dynamic analysis of structures with uncertain properties defined by independent p-boxes is </a:t>
            </a:r>
            <a:r>
              <a:rPr lang="en-US" sz="2400" dirty="0" smtClean="0"/>
              <a:t>developed.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developed method allows for uncertainty in the stiffness matrix, but can be shown to handle uncertainty in the mass matrix under the same </a:t>
            </a:r>
            <a:r>
              <a:rPr lang="en-US" sz="2400" dirty="0" smtClean="0"/>
              <a:t>framework.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developed method </a:t>
            </a:r>
            <a:r>
              <a:rPr lang="en-US" sz="2400" dirty="0" smtClean="0"/>
              <a:t>is yielding, </a:t>
            </a:r>
            <a:r>
              <a:rPr lang="en-US" sz="2400" dirty="0"/>
              <a:t>discrete p-boxes for all natural frequencies of the dynamic </a:t>
            </a:r>
            <a:r>
              <a:rPr lang="en-US" sz="2400" dirty="0" smtClean="0"/>
              <a:t>system.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results obtained by this method are </a:t>
            </a:r>
            <a:r>
              <a:rPr lang="en-US" sz="2400" dirty="0" smtClean="0"/>
              <a:t>bounds </a:t>
            </a:r>
            <a:r>
              <a:rPr lang="en-US" sz="2400" dirty="0"/>
              <a:t>of the results obtained by interval Monte-Carlo simulation </a:t>
            </a:r>
            <a:r>
              <a:rPr lang="en-US" sz="2400" dirty="0" smtClean="0"/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411391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971800"/>
            <a:ext cx="8229240" cy="315864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QUESTIONS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4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Uncertainty in Dynamics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001000" cy="4525920"/>
          </a:xfrm>
        </p:spPr>
        <p:txBody>
          <a:bodyPr lIns="91440" tIns="45720" rIns="91440" bIns="4572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marL="343080" lvl="0" indent="-34308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400" dirty="0" smtClean="0">
                <a:latin typeface="Calibri"/>
              </a:rPr>
              <a:t>  </a:t>
            </a:r>
            <a:r>
              <a:rPr lang="en-US" sz="2400" dirty="0">
                <a:latin typeface="Calibri"/>
              </a:rPr>
              <a:t>Structure’s Physical Imperfections</a:t>
            </a:r>
          </a:p>
          <a:p>
            <a:pPr marL="343080" lvl="0" indent="-34308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400" dirty="0">
                <a:latin typeface="Calibri"/>
              </a:rPr>
              <a:t>  System Modeling Inaccuracies</a:t>
            </a:r>
          </a:p>
          <a:p>
            <a:pPr marL="343080" lvl="0" indent="-34308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400" dirty="0">
                <a:latin typeface="Calibri"/>
              </a:rPr>
              <a:t>  Structure-Load Interaction </a:t>
            </a:r>
            <a:r>
              <a:rPr lang="en-US" sz="2400" dirty="0" smtClean="0">
                <a:latin typeface="Calibri"/>
              </a:rPr>
              <a:t>Complexities</a:t>
            </a:r>
          </a:p>
          <a:p>
            <a:pPr marL="0" lvl="0" indent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endParaRPr lang="en-US" sz="4600" spc="-100" dirty="0" smtClean="0">
              <a:solidFill>
                <a:srgbClr val="675E47"/>
              </a:solidFill>
              <a:latin typeface="Cambria"/>
              <a:ea typeface="+mj-ea"/>
              <a:cs typeface="+mj-cs"/>
            </a:endParaRPr>
          </a:p>
          <a:p>
            <a:pPr marL="0" lvl="0" indent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rPr lang="en-US" sz="4600" spc="-100" dirty="0" smtClean="0">
                <a:solidFill>
                  <a:srgbClr val="675E47"/>
                </a:solidFill>
                <a:latin typeface="Cambria"/>
                <a:ea typeface="+mj-ea"/>
                <a:cs typeface="+mj-cs"/>
              </a:rPr>
              <a:t>Imprecise Probability</a:t>
            </a:r>
          </a:p>
          <a:p>
            <a:pPr marL="0" lvl="0" indent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rPr lang="en-US" sz="2400" dirty="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2F2B20"/>
                </a:solidFill>
                <a:latin typeface="Calibri"/>
              </a:rPr>
              <a:t>      One of the methods to quantify uncertainty in a physical system.</a:t>
            </a:r>
            <a:endParaRPr lang="en-US" sz="4600" spc="-100" dirty="0">
              <a:solidFill>
                <a:srgbClr val="675E47"/>
              </a:solidFill>
              <a:latin typeface="Cambr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29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001000" cy="4525920"/>
          </a:xfrm>
        </p:spPr>
        <p:txBody>
          <a:bodyPr lIns="91440" tIns="45720" rIns="91440" bIns="4572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en-US" sz="2400" dirty="0" smtClean="0">
              <a:latin typeface="Calibri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en-US" sz="2400" dirty="0">
              <a:latin typeface="Calibri"/>
            </a:endParaRPr>
          </a:p>
          <a:p>
            <a:pPr marL="0" lvl="0" indent="0" hangingPunct="1">
              <a:spcBef>
                <a:spcPts val="799"/>
              </a:spcBef>
              <a:spcAft>
                <a:spcPts val="0"/>
              </a:spcAft>
              <a:buSzPct val="100000"/>
              <a:buNone/>
            </a:pPr>
            <a:r>
              <a:rPr lang="en-US" sz="2400" dirty="0" smtClean="0">
                <a:latin typeface="Calibri"/>
              </a:rPr>
              <a:t>To develop a method for frequency  analysis on a structure  with mechanical properties defined by the notion of  imprecise probability based on p-box structure.</a:t>
            </a:r>
            <a:endParaRPr lang="en-US" sz="2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29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General Imprecise Probability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P-box Structures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Conventional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Deterministic Dynamic Analysis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Previously developed Interval Dynamic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Analysis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Developed P-box Dynamic Analysis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Numerical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Example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Imprecise Probability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04800" y="1371600"/>
            <a:ext cx="8077200" cy="4754520"/>
          </a:xfrm>
        </p:spPr>
        <p:txBody>
          <a:bodyPr lIns="91440" tIns="45720" rIns="91440" bIns="45720"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400" dirty="0">
                <a:latin typeface="Calibri"/>
              </a:rPr>
              <a:t>Framework for handling incomplete information </a:t>
            </a:r>
            <a:r>
              <a:rPr lang="en-US" sz="2400" dirty="0" smtClean="0">
                <a:latin typeface="Calibri"/>
              </a:rPr>
              <a:t>with uncertain PDF or CDF</a:t>
            </a:r>
            <a:endParaRPr lang="en-US" sz="2400" dirty="0" smtClean="0">
              <a:latin typeface="Calibri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endParaRPr lang="en-US" sz="2400" dirty="0">
              <a:latin typeface="Calibri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SzPct val="100000"/>
              <a:buFont typeface="Arial" pitchFamily="34"/>
              <a:buChar char="•"/>
            </a:pPr>
            <a:r>
              <a:rPr lang="en-US" sz="2400" dirty="0" smtClean="0">
                <a:latin typeface="Calibri"/>
              </a:rPr>
              <a:t>Involves </a:t>
            </a:r>
            <a:r>
              <a:rPr lang="en-US" sz="2400" dirty="0">
                <a:latin typeface="Calibri"/>
              </a:rPr>
              <a:t>setting bounds on </a:t>
            </a:r>
            <a:r>
              <a:rPr lang="en-US" sz="2400" dirty="0" smtClean="0">
                <a:latin typeface="Calibri"/>
              </a:rPr>
              <a:t>CDF </a:t>
            </a:r>
            <a:r>
              <a:rPr lang="en-US" sz="2400" dirty="0">
                <a:latin typeface="Calibri"/>
              </a:rPr>
              <a:t>based on deterministic or non-deterministic parameters (mean, variance, etc</a:t>
            </a:r>
            <a:r>
              <a:rPr lang="en-US" sz="2400" dirty="0" smtClean="0">
                <a:latin typeface="Calibri"/>
              </a:rPr>
              <a:t>.)</a:t>
            </a:r>
            <a:endParaRPr lang="en-US" sz="2400" dirty="0"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81200" y="4191000"/>
            <a:ext cx="4844139" cy="2343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492195"/>
            <a:ext cx="7620000" cy="707886"/>
          </a:xfrm>
        </p:spPr>
        <p:txBody>
          <a:bodyPr lIns="0" tIns="0" rIns="0" bIns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n-US" dirty="0">
                <a:latin typeface="Cambria" pitchFamily="18" charset="0"/>
              </a:rPr>
              <a:t>Imprecise Probability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7772400" cy="452592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Drawing a vertical line:</a:t>
            </a:r>
          </a:p>
          <a:p>
            <a:pPr lvl="1" hangingPunct="0"/>
            <a:r>
              <a:rPr lang="en-US" sz="20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represents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UPPER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bound and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represents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LOWER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bound on CDF for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known  x*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lum/>
            <a:alphaModFix/>
          </a:blip>
          <a:srcRect r="50000"/>
          <a:stretch/>
        </p:blipFill>
        <p:spPr>
          <a:xfrm>
            <a:off x="1293405" y="2133600"/>
            <a:ext cx="267697" cy="334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99" b="54960"/>
          <a:stretch/>
        </p:blipFill>
        <p:spPr>
          <a:xfrm>
            <a:off x="1535509" y="3385703"/>
            <a:ext cx="5398691" cy="263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lum/>
            <a:alphaModFix/>
          </a:blip>
          <a:srcRect r="50000" b="-10480"/>
          <a:stretch/>
        </p:blipFill>
        <p:spPr>
          <a:xfrm>
            <a:off x="5066303" y="2153857"/>
            <a:ext cx="267697" cy="314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19680"/>
            <a:ext cx="8229600" cy="1053000"/>
          </a:xfrm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n-US" dirty="0">
                <a:latin typeface="Cambria" pitchFamily="18" charset="0"/>
              </a:rPr>
              <a:t>Imprecise Probability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7924800" cy="452592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Drawing a horizontal line:</a:t>
            </a:r>
          </a:p>
          <a:p>
            <a:pPr lvl="1" hangingPunct="0"/>
            <a:r>
              <a:rPr lang="en-US" sz="2000" dirty="0">
                <a:latin typeface="Calibri" pitchFamily="34" charset="0"/>
                <a:cs typeface="Calibri" pitchFamily="34" charset="0"/>
              </a:rPr>
              <a:t>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represents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LOWER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bound and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represents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UPPER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bound on RV x for known CDF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lum/>
            <a:alphaModFix/>
          </a:blip>
          <a:srcRect r="50000"/>
          <a:stretch/>
        </p:blipFill>
        <p:spPr>
          <a:xfrm>
            <a:off x="1369605" y="2143440"/>
            <a:ext cx="267697" cy="334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lum/>
            <a:alphaModFix/>
          </a:blip>
          <a:srcRect t="1" r="50000" b="-6213"/>
          <a:stretch/>
        </p:blipFill>
        <p:spPr>
          <a:xfrm>
            <a:off x="5257800" y="2175841"/>
            <a:ext cx="267697" cy="302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42" b="55901"/>
          <a:stretch/>
        </p:blipFill>
        <p:spPr>
          <a:xfrm>
            <a:off x="1524000" y="3440736"/>
            <a:ext cx="5395545" cy="2579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19680"/>
            <a:ext cx="8229600" cy="1053000"/>
          </a:xfrm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en-US" dirty="0">
                <a:latin typeface="Cambria" pitchFamily="18" charset="0"/>
              </a:rPr>
              <a:t>Imprecise Probability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7924800" cy="452592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Using imprecise probability requires choice of whether to model CDF or RV x with uncertainty</a:t>
            </a:r>
          </a:p>
          <a:p>
            <a:pPr lvl="1" hangingPunct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Chose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to model CDF values as exact such that all error is in the value of RV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x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97982</TotalTime>
  <Words>916</Words>
  <Application>Microsoft Office PowerPoint</Application>
  <PresentationFormat>On-screen Show (4:3)</PresentationFormat>
  <Paragraphs>167</Paragraphs>
  <Slides>27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Adjacency</vt:lpstr>
      <vt:lpstr>Equation</vt:lpstr>
      <vt:lpstr>Reliable Dynamic Analysis of Structures Using Imprecise Probability</vt:lpstr>
      <vt:lpstr> Dynamic Analysis </vt:lpstr>
      <vt:lpstr>Uncertainty in Dynamics</vt:lpstr>
      <vt:lpstr>Objective</vt:lpstr>
      <vt:lpstr>Presentation Outline</vt:lpstr>
      <vt:lpstr>Imprecise Probability</vt:lpstr>
      <vt:lpstr>Imprecise Probability</vt:lpstr>
      <vt:lpstr>Imprecise Probability</vt:lpstr>
      <vt:lpstr>Imprecise Probability</vt:lpstr>
      <vt:lpstr>Probability Box</vt:lpstr>
      <vt:lpstr>Combining Imprecise Probabilities</vt:lpstr>
      <vt:lpstr>Advantages of   Imprecise Probability</vt:lpstr>
      <vt:lpstr>Conventional Dynamic Analysis</vt:lpstr>
      <vt:lpstr>Bounding Natural Frequencies for Interval Uncertainty</vt:lpstr>
      <vt:lpstr>Bounding Natural Frequencies for P-box Imprecise Probability</vt:lpstr>
      <vt:lpstr>Combining P-boxes</vt:lpstr>
      <vt:lpstr>Dynamic Analysis of P-box Defined Uncertainty</vt:lpstr>
      <vt:lpstr>Condensation of Results</vt:lpstr>
      <vt:lpstr>Example</vt:lpstr>
      <vt:lpstr>Member 1</vt:lpstr>
      <vt:lpstr>Member 2</vt:lpstr>
      <vt:lpstr>Member 3</vt:lpstr>
      <vt:lpstr>Solution to Example, </vt:lpstr>
      <vt:lpstr>Solution to Example,</vt:lpstr>
      <vt:lpstr>Solution to Example,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Bergerson</dc:creator>
  <cp:lastModifiedBy>M</cp:lastModifiedBy>
  <cp:revision>56</cp:revision>
  <cp:lastPrinted>2012-04-05T12:10:20Z</cp:lastPrinted>
  <dcterms:created xsi:type="dcterms:W3CDTF">2012-01-12T15:43:56Z</dcterms:created>
  <dcterms:modified xsi:type="dcterms:W3CDTF">2012-06-14T07:54:58Z</dcterms:modified>
</cp:coreProperties>
</file>