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6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7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8.xml" ContentType="application/vnd.openxmlformats-officedocument.presentationml.notesSlide+xml"/>
  <Override PartName="/ppt/embeddings/oleObject26.bin" ContentType="application/vnd.openxmlformats-officedocument.oleObject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6" r:id="rId3"/>
    <p:sldId id="283" r:id="rId4"/>
    <p:sldId id="285" r:id="rId5"/>
    <p:sldId id="284" r:id="rId6"/>
    <p:sldId id="281" r:id="rId7"/>
    <p:sldId id="290" r:id="rId8"/>
    <p:sldId id="311" r:id="rId9"/>
    <p:sldId id="280" r:id="rId10"/>
    <p:sldId id="297" r:id="rId11"/>
    <p:sldId id="298" r:id="rId12"/>
    <p:sldId id="299" r:id="rId13"/>
    <p:sldId id="300" r:id="rId14"/>
    <p:sldId id="312" r:id="rId15"/>
    <p:sldId id="301" r:id="rId16"/>
    <p:sldId id="294" r:id="rId17"/>
    <p:sldId id="306" r:id="rId18"/>
    <p:sldId id="313" r:id="rId19"/>
    <p:sldId id="293" r:id="rId20"/>
    <p:sldId id="307" r:id="rId21"/>
    <p:sldId id="310" r:id="rId22"/>
    <p:sldId id="309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4647" autoAdjust="0"/>
  </p:normalViewPr>
  <p:slideViewPr>
    <p:cSldViewPr snapToGrid="0" snapToObjects="1">
      <p:cViewPr varScale="1">
        <p:scale>
          <a:sx n="146" d="100"/>
          <a:sy n="146" d="100"/>
        </p:scale>
        <p:origin x="-128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2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18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32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EBE8-1E2C-8D4D-9977-240B642D15FD}" type="datetimeFigureOut">
              <a:rPr lang="en-US" smtClean="0"/>
              <a:t>12-06-11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7B7F-7266-1746-A46A-4C6709CA75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3757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B98AC-ABB1-454C-9998-7E2D0CD7BC7C}" type="datetimeFigureOut">
              <a:rPr lang="en-US" smtClean="0"/>
              <a:t>12-06-11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79072-F166-6342-ACFB-0A1EDD671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1751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9567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59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578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341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050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695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3173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5225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915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294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28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04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74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6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01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48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77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24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9072-F166-6342-ACFB-0A1EDD671F1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69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C216A4C5-DABB-DA42-8FFD-794A7FD44BB6}" type="datetime1">
              <a:rPr lang="en-CA" smtClean="0"/>
              <a:t>12-06-11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A841EE0-6753-764B-A073-1FA0D539B146}" type="datetime1">
              <a:rPr lang="en-CA" smtClean="0"/>
              <a:t>12-06-11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5B454615-E562-CF45-B53C-8C9C2AA3625B}" type="datetime1">
              <a:rPr lang="en-CA" smtClean="0"/>
              <a:t>12-06-11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059E147D-0359-A54C-8DAB-6F5511CEFB6F}" type="datetime1">
              <a:rPr lang="en-CA" smtClean="0"/>
              <a:t>12-06-11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0F00E29E-4033-F64A-88C2-04CF916CFA27}" type="datetime1">
              <a:rPr lang="en-CA" smtClean="0"/>
              <a:t>12-06-11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B1F6315D-6E71-F44D-A912-FBA505D6C613}" type="datetime1">
              <a:rPr lang="en-CA" smtClean="0"/>
              <a:t>12-06-11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571D780C-FE90-6B40-812C-73EDE71C510C}" type="datetime1">
              <a:rPr lang="en-CA" smtClean="0"/>
              <a:t>12-06-11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07F99D49-0ADD-E74D-899E-B51E84F53D5A}" type="datetime1">
              <a:rPr lang="en-CA" smtClean="0"/>
              <a:t>12-06-11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8E44173-1F00-4F4D-82FB-3E182E8ADC2C}" type="datetime1">
              <a:rPr lang="en-CA" smtClean="0"/>
              <a:t>12-06-11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E4A2A7E-BDC8-FF4A-8F4B-9A872C982BE5}" type="datetime1">
              <a:rPr lang="en-CA" smtClean="0"/>
              <a:t>12-06-11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A5D5DADB-8314-964B-90DD-84169F9E71E2}" type="datetime1">
              <a:rPr lang="en-CA" smtClean="0"/>
              <a:t>12-06-11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85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7.e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24.emf"/><Relationship Id="rId14" Type="http://schemas.openxmlformats.org/officeDocument/2006/relationships/oleObject" Target="../embeddings/oleObject17.bin"/><Relationship Id="rId15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23.e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24.e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1876"/>
            <a:ext cx="7772400" cy="273628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4800" dirty="0"/>
              <a:t>Model </a:t>
            </a:r>
            <a:r>
              <a:rPr lang="en-CA" sz="4800" dirty="0" smtClean="0"/>
              <a:t>Uncertainty</a:t>
            </a:r>
            <a:r>
              <a:rPr lang="en-CA" sz="4800" dirty="0" smtClean="0">
                <a:latin typeface="Arial"/>
                <a:cs typeface="Arial"/>
              </a:rPr>
              <a:t/>
            </a:r>
            <a:br>
              <a:rPr lang="en-CA" sz="4800" dirty="0" smtClean="0">
                <a:latin typeface="Arial"/>
                <a:cs typeface="Arial"/>
              </a:rPr>
            </a:br>
            <a:r>
              <a:rPr lang="en-CA" sz="4800" dirty="0" smtClean="0">
                <a:latin typeface="Arial"/>
                <a:cs typeface="Arial"/>
              </a:rPr>
              <a:t>&amp;</a:t>
            </a:r>
            <a:br>
              <a:rPr lang="en-CA" sz="4800" dirty="0" smtClean="0">
                <a:latin typeface="Arial"/>
                <a:cs typeface="Arial"/>
              </a:rPr>
            </a:br>
            <a:r>
              <a:rPr lang="en-CA" sz="4800" dirty="0"/>
              <a:t>Sensitivity Measures</a:t>
            </a:r>
            <a:endParaRPr lang="en-CA" sz="48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4434"/>
            <a:ext cx="6400800" cy="1219200"/>
          </a:xfrm>
        </p:spPr>
        <p:txBody>
          <a:bodyPr>
            <a:normAutofit/>
          </a:bodyPr>
          <a:lstStyle/>
          <a:p>
            <a:r>
              <a:rPr lang="en-CA" sz="1800" dirty="0">
                <a:solidFill>
                  <a:schemeClr val="tx1"/>
                </a:solidFill>
              </a:rPr>
              <a:t>Terje Haukaas, Associate Professor</a:t>
            </a:r>
          </a:p>
          <a:p>
            <a:r>
              <a:rPr lang="en-CA" sz="1800" dirty="0" err="1" smtClean="0">
                <a:solidFill>
                  <a:schemeClr val="tx1"/>
                </a:solidFill>
              </a:rPr>
              <a:t>Mojtaba</a:t>
            </a:r>
            <a:r>
              <a:rPr lang="en-CA" sz="1800" dirty="0" smtClean="0">
                <a:solidFill>
                  <a:schemeClr val="tx1"/>
                </a:solidFill>
              </a:rPr>
              <a:t> </a:t>
            </a:r>
            <a:r>
              <a:rPr lang="en-CA" sz="1800" dirty="0" err="1" smtClean="0">
                <a:solidFill>
                  <a:schemeClr val="tx1"/>
                </a:solidFill>
              </a:rPr>
              <a:t>Mahsuli</a:t>
            </a:r>
            <a:r>
              <a:rPr lang="en-CA" sz="1800" dirty="0" smtClean="0">
                <a:solidFill>
                  <a:schemeClr val="tx1"/>
                </a:solidFill>
              </a:rPr>
              <a:t>, PhD Candidate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2855" y="20412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001" y="5655245"/>
            <a:ext cx="1901210" cy="776838"/>
          </a:xfrm>
          <a:prstGeom prst="rect">
            <a:avLst/>
          </a:prstGeom>
        </p:spPr>
      </p:pic>
      <p:pic>
        <p:nvPicPr>
          <p:cNvPr id="8" name="Picture 7" descr="ubcblue_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2" y="5660933"/>
            <a:ext cx="4732068" cy="7308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3131" y="5417449"/>
            <a:ext cx="2050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REC 2012, Brno, June 13-15</a:t>
            </a:r>
            <a:endParaRPr lang="en-CA" sz="11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92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3119" y="1138863"/>
            <a:ext cx="1284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“</a:t>
            </a:r>
            <a:r>
              <a:rPr lang="en-CA" dirty="0" err="1" smtClean="0">
                <a:latin typeface="Arial"/>
                <a:cs typeface="Arial"/>
              </a:rPr>
              <a:t>Aleatory</a:t>
            </a:r>
            <a:r>
              <a:rPr lang="en-CA" dirty="0" smtClean="0">
                <a:latin typeface="Arial"/>
                <a:cs typeface="Arial"/>
              </a:rPr>
              <a:t>” random variables</a:t>
            </a:r>
            <a:endParaRPr lang="en-CA" dirty="0">
              <a:latin typeface="Arial"/>
              <a:cs typeface="Arial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384478"/>
              </p:ext>
            </p:extLst>
          </p:nvPr>
        </p:nvGraphicFramePr>
        <p:xfrm>
          <a:off x="2501432" y="649599"/>
          <a:ext cx="48815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Equation" r:id="rId4" imgW="2463800" imgH="241300" progId="Equation.DSMT4">
                  <p:embed/>
                </p:oleObj>
              </mc:Choice>
              <mc:Fallback>
                <p:oleObj name="Equation" r:id="rId4" imgW="2463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1432" y="649599"/>
                        <a:ext cx="4881563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638" y="717860"/>
            <a:ext cx="191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A generic model: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7851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4260201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Elbow Connector 19"/>
          <p:cNvCxnSpPr>
            <a:stCxn id="6" idx="1"/>
            <a:endCxn id="19" idx="2"/>
          </p:cNvCxnSpPr>
          <p:nvPr/>
        </p:nvCxnSpPr>
        <p:spPr>
          <a:xfrm rot="10800000">
            <a:off x="4412447" y="1020498"/>
            <a:ext cx="3050672" cy="580031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449272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949116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5028566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5786080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8" name="Elbow Connector 27"/>
          <p:cNvCxnSpPr>
            <a:stCxn id="6" idx="1"/>
            <a:endCxn id="27" idx="2"/>
          </p:cNvCxnSpPr>
          <p:nvPr/>
        </p:nvCxnSpPr>
        <p:spPr>
          <a:xfrm rot="10800000">
            <a:off x="5938327" y="1020498"/>
            <a:ext cx="1524793" cy="580031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44779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7084501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650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05796" y="1127436"/>
            <a:ext cx="1351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“Epistemic” </a:t>
            </a:r>
          </a:p>
          <a:p>
            <a:r>
              <a:rPr lang="en-CA" dirty="0" smtClean="0">
                <a:latin typeface="Arial"/>
                <a:cs typeface="Arial"/>
              </a:rPr>
              <a:t>random </a:t>
            </a:r>
          </a:p>
          <a:p>
            <a:r>
              <a:rPr lang="en-CA" dirty="0" smtClean="0">
                <a:latin typeface="Arial"/>
                <a:cs typeface="Arial"/>
              </a:rPr>
              <a:t>variables</a:t>
            </a:r>
            <a:endParaRPr lang="en-CA" dirty="0">
              <a:latin typeface="Arial"/>
              <a:cs typeface="Arial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384478"/>
              </p:ext>
            </p:extLst>
          </p:nvPr>
        </p:nvGraphicFramePr>
        <p:xfrm>
          <a:off x="2501432" y="649599"/>
          <a:ext cx="48815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Equation" r:id="rId4" imgW="2463800" imgH="241300" progId="Equation.DSMT4">
                  <p:embed/>
                </p:oleObj>
              </mc:Choice>
              <mc:Fallback>
                <p:oleObj name="Equation" r:id="rId4" imgW="2463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1432" y="649599"/>
                        <a:ext cx="4881563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638" y="717860"/>
            <a:ext cx="191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A generic model: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7851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4260201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3449272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Elbow Connector 21"/>
          <p:cNvCxnSpPr>
            <a:stCxn id="5" idx="1"/>
            <a:endCxn id="21" idx="2"/>
          </p:cNvCxnSpPr>
          <p:nvPr/>
        </p:nvCxnSpPr>
        <p:spPr>
          <a:xfrm rot="10800000">
            <a:off x="3601518" y="1020497"/>
            <a:ext cx="4004278" cy="568604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49116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Elbow Connector 23"/>
          <p:cNvCxnSpPr>
            <a:stCxn id="5" idx="1"/>
            <a:endCxn id="23" idx="2"/>
          </p:cNvCxnSpPr>
          <p:nvPr/>
        </p:nvCxnSpPr>
        <p:spPr>
          <a:xfrm rot="10800000">
            <a:off x="3101362" y="1020497"/>
            <a:ext cx="4504434" cy="568604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028566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Elbow Connector 25"/>
          <p:cNvCxnSpPr>
            <a:stCxn id="5" idx="1"/>
            <a:endCxn id="25" idx="2"/>
          </p:cNvCxnSpPr>
          <p:nvPr/>
        </p:nvCxnSpPr>
        <p:spPr>
          <a:xfrm rot="10800000">
            <a:off x="5180812" y="1020497"/>
            <a:ext cx="2424984" cy="568604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86080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6044779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7084501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Elbow Connector 31"/>
          <p:cNvCxnSpPr>
            <a:stCxn id="5" idx="1"/>
            <a:endCxn id="31" idx="2"/>
          </p:cNvCxnSpPr>
          <p:nvPr/>
        </p:nvCxnSpPr>
        <p:spPr>
          <a:xfrm rot="10800000">
            <a:off x="7236748" y="1020497"/>
            <a:ext cx="369049" cy="568604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50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70149" y="1167106"/>
            <a:ext cx="1121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Decision </a:t>
            </a:r>
          </a:p>
          <a:p>
            <a:r>
              <a:rPr lang="en-CA" dirty="0" smtClean="0">
                <a:latin typeface="Arial"/>
                <a:cs typeface="Arial"/>
              </a:rPr>
              <a:t>variables</a:t>
            </a:r>
            <a:endParaRPr lang="en-CA" dirty="0">
              <a:latin typeface="Arial"/>
              <a:cs typeface="Arial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384478"/>
              </p:ext>
            </p:extLst>
          </p:nvPr>
        </p:nvGraphicFramePr>
        <p:xfrm>
          <a:off x="2501432" y="649599"/>
          <a:ext cx="48815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Equation" r:id="rId4" imgW="2463800" imgH="241300" progId="Equation.DSMT4">
                  <p:embed/>
                </p:oleObj>
              </mc:Choice>
              <mc:Fallback>
                <p:oleObj name="Equation" r:id="rId4" imgW="2463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1432" y="649599"/>
                        <a:ext cx="4881563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638" y="717860"/>
            <a:ext cx="191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A generic model: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7851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Elbow Connector 12"/>
          <p:cNvCxnSpPr>
            <a:stCxn id="7" idx="1"/>
            <a:endCxn id="2" idx="2"/>
          </p:cNvCxnSpPr>
          <p:nvPr/>
        </p:nvCxnSpPr>
        <p:spPr>
          <a:xfrm rot="10800000">
            <a:off x="4650097" y="1020498"/>
            <a:ext cx="3120052" cy="469775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60201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3449272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949116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5028566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5786080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6044779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0" name="Elbow Connector 29"/>
          <p:cNvCxnSpPr>
            <a:stCxn id="7" idx="1"/>
            <a:endCxn id="29" idx="2"/>
          </p:cNvCxnSpPr>
          <p:nvPr/>
        </p:nvCxnSpPr>
        <p:spPr>
          <a:xfrm rot="10800000">
            <a:off x="6197025" y="1020498"/>
            <a:ext cx="1573124" cy="469775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084501" y="71786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650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638191"/>
              </p:ext>
            </p:extLst>
          </p:nvPr>
        </p:nvGraphicFramePr>
        <p:xfrm>
          <a:off x="2734477" y="1519409"/>
          <a:ext cx="20637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4" name="Equation" r:id="rId4" imgW="1041400" imgH="241300" progId="Equation.DSMT4">
                  <p:embed/>
                </p:oleObj>
              </mc:Choice>
              <mc:Fallback>
                <p:oleObj name="Equation" r:id="rId4" imgW="1041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4477" y="1519409"/>
                        <a:ext cx="2063750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31118"/>
              </p:ext>
            </p:extLst>
          </p:nvPr>
        </p:nvGraphicFramePr>
        <p:xfrm>
          <a:off x="3093759" y="2343157"/>
          <a:ext cx="3270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5" name="Equation" r:id="rId6" imgW="165100" imgH="241300" progId="Equation.DSMT4">
                  <p:embed/>
                </p:oleObj>
              </mc:Choice>
              <mc:Fallback>
                <p:oleObj name="Equation" r:id="rId6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93759" y="2343157"/>
                        <a:ext cx="327025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638" y="717860"/>
            <a:ext cx="191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A generic model: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38" y="1585616"/>
            <a:ext cx="218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Limit-state function:</a:t>
            </a:r>
            <a:endParaRPr lang="en-CA" dirty="0">
              <a:latin typeface="Arial"/>
              <a:cs typeface="Arial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345645"/>
              </p:ext>
            </p:extLst>
          </p:nvPr>
        </p:nvGraphicFramePr>
        <p:xfrm>
          <a:off x="3420784" y="3224006"/>
          <a:ext cx="1482425" cy="46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6" name="Equation" r:id="rId8" imgW="774700" imgH="241300" progId="Equation.DSMT4">
                  <p:embed/>
                </p:oleObj>
              </mc:Choice>
              <mc:Fallback>
                <p:oleObj name="Equation" r:id="rId8" imgW="774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20784" y="3224006"/>
                        <a:ext cx="1482425" cy="461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013646"/>
              </p:ext>
            </p:extLst>
          </p:nvPr>
        </p:nvGraphicFramePr>
        <p:xfrm>
          <a:off x="3218595" y="3884713"/>
          <a:ext cx="3159264" cy="923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7" name="Equation" r:id="rId10" imgW="1651000" imgH="482600" progId="Equation.DSMT4">
                  <p:embed/>
                </p:oleObj>
              </mc:Choice>
              <mc:Fallback>
                <p:oleObj name="Equation" r:id="rId10" imgW="16510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18595" y="3884713"/>
                        <a:ext cx="3159264" cy="923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93763"/>
              </p:ext>
            </p:extLst>
          </p:nvPr>
        </p:nvGraphicFramePr>
        <p:xfrm>
          <a:off x="4434552" y="5089254"/>
          <a:ext cx="1555332" cy="46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8" name="Equation" r:id="rId12" imgW="812800" imgH="241300" progId="Equation.DSMT4">
                  <p:embed/>
                </p:oleObj>
              </mc:Choice>
              <mc:Fallback>
                <p:oleObj name="Equation" r:id="rId12" imgW="812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34552" y="5089254"/>
                        <a:ext cx="1555332" cy="461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15638" y="2381545"/>
            <a:ext cx="257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Result for each hazard: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5638" y="3270210"/>
            <a:ext cx="288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Translated into probability: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5638" y="4146126"/>
            <a:ext cx="268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Combination of hazards: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638" y="5169596"/>
            <a:ext cx="389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Translated back into reliability index:</a:t>
            </a:r>
            <a:endParaRPr lang="en-CA" dirty="0">
              <a:latin typeface="Arial"/>
              <a:cs typeface="Arial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08295"/>
              </p:ext>
            </p:extLst>
          </p:nvPr>
        </p:nvGraphicFramePr>
        <p:xfrm>
          <a:off x="2501432" y="649599"/>
          <a:ext cx="48815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9" name="Equation" r:id="rId14" imgW="2463800" imgH="241300" progId="Equation.DSMT4">
                  <p:embed/>
                </p:oleObj>
              </mc:Choice>
              <mc:Fallback>
                <p:oleObj name="Equation" r:id="rId14" imgW="2463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01432" y="649599"/>
                        <a:ext cx="4881563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50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2" y="680217"/>
            <a:ext cx="6732094" cy="549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6795245" y="4798159"/>
            <a:ext cx="1031278" cy="1031278"/>
          </a:xfrm>
          <a:prstGeom prst="ellipse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7793907" y="5134680"/>
            <a:ext cx="13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tx2"/>
                </a:solidFill>
                <a:latin typeface="Arial"/>
                <a:cs typeface="Arial"/>
              </a:rPr>
              <a:t>Limit-state</a:t>
            </a:r>
            <a:endParaRPr lang="en-CA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96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918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Arial"/>
                <a:cs typeface="Arial"/>
              </a:rPr>
              <a:t>Objective</a:t>
            </a:r>
          </a:p>
          <a:p>
            <a:pPr algn="ctr"/>
            <a:r>
              <a:rPr lang="en-CA" dirty="0">
                <a:latin typeface="Arial"/>
                <a:cs typeface="Arial"/>
              </a:rPr>
              <a:t>Improve the quality of the risk </a:t>
            </a:r>
            <a:r>
              <a:rPr lang="en-CA" dirty="0" smtClean="0">
                <a:latin typeface="Arial"/>
                <a:cs typeface="Arial"/>
              </a:rPr>
              <a:t>analysis</a:t>
            </a:r>
            <a:endParaRPr lang="en-CA" dirty="0">
              <a:latin typeface="Arial"/>
              <a:cs typeface="Aria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908903"/>
              </p:ext>
            </p:extLst>
          </p:nvPr>
        </p:nvGraphicFramePr>
        <p:xfrm>
          <a:off x="4152830" y="3495621"/>
          <a:ext cx="9604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4" imgW="482600" imgH="228600" progId="Equation.DSMT4">
                  <p:embed/>
                </p:oleObj>
              </mc:Choice>
              <mc:Fallback>
                <p:oleObj name="Equation" r:id="rId4" imgW="482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2830" y="3495621"/>
                        <a:ext cx="960437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960249"/>
              </p:ext>
            </p:extLst>
          </p:nvPr>
        </p:nvGraphicFramePr>
        <p:xfrm>
          <a:off x="4152830" y="4935405"/>
          <a:ext cx="8810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6" imgW="444500" imgH="228600" progId="Equation.DSMT4">
                  <p:embed/>
                </p:oleObj>
              </mc:Choice>
              <mc:Fallback>
                <p:oleObj name="Equation" r:id="rId6" imgW="444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52830" y="4935405"/>
                        <a:ext cx="881062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2320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Arial"/>
                <a:cs typeface="Arial"/>
              </a:rPr>
              <a:t>… identifies model types to be </a:t>
            </a:r>
            <a:r>
              <a:rPr lang="en-CA" dirty="0">
                <a:latin typeface="Arial"/>
                <a:cs typeface="Arial"/>
              </a:rPr>
              <a:t>prioritized in </a:t>
            </a:r>
            <a:r>
              <a:rPr lang="en-CA" dirty="0" smtClean="0">
                <a:latin typeface="Arial"/>
                <a:cs typeface="Arial"/>
              </a:rPr>
              <a:t>long-term research efforts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2560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Arial"/>
                <a:cs typeface="Arial"/>
              </a:rPr>
              <a:t>Idea</a:t>
            </a:r>
            <a:endParaRPr lang="en-CA" b="1" dirty="0">
              <a:latin typeface="Arial"/>
              <a:cs typeface="Arial"/>
            </a:endParaRPr>
          </a:p>
          <a:p>
            <a:pPr algn="ctr"/>
            <a:r>
              <a:rPr lang="en-CA" dirty="0">
                <a:latin typeface="Arial"/>
                <a:cs typeface="Arial"/>
              </a:rPr>
              <a:t>Reduce epistemic </a:t>
            </a:r>
            <a:r>
              <a:rPr lang="en-CA" dirty="0" smtClean="0">
                <a:latin typeface="Arial"/>
                <a:cs typeface="Arial"/>
              </a:rPr>
              <a:t>uncertainty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1954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Arial"/>
                <a:cs typeface="Arial"/>
              </a:rPr>
              <a:t>Question</a:t>
            </a:r>
            <a:endParaRPr lang="en-CA" b="1" dirty="0">
              <a:latin typeface="Arial"/>
              <a:cs typeface="Arial"/>
            </a:endParaRPr>
          </a:p>
          <a:p>
            <a:pPr algn="ctr"/>
            <a:r>
              <a:rPr lang="en-CA" dirty="0">
                <a:latin typeface="Arial"/>
                <a:cs typeface="Arial"/>
              </a:rPr>
              <a:t>Which epistemic uncertainty to address</a:t>
            </a:r>
            <a:r>
              <a:rPr lang="en-CA" dirty="0" smtClean="0">
                <a:latin typeface="Arial"/>
                <a:cs typeface="Arial"/>
              </a:rPr>
              <a:t>?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8839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Arial"/>
                <a:cs typeface="Arial"/>
              </a:rPr>
              <a:t>… identifies model instances to be </a:t>
            </a:r>
            <a:r>
              <a:rPr lang="en-CA" dirty="0">
                <a:latin typeface="Arial"/>
                <a:cs typeface="Arial"/>
              </a:rPr>
              <a:t>prioritized </a:t>
            </a:r>
            <a:r>
              <a:rPr lang="en-CA" dirty="0" smtClean="0">
                <a:latin typeface="Arial"/>
                <a:cs typeface="Arial"/>
              </a:rPr>
              <a:t>in near-term refinement efforts</a:t>
            </a:r>
          </a:p>
        </p:txBody>
      </p:sp>
    </p:spTree>
    <p:extLst>
      <p:ext uri="{BB962C8B-B14F-4D97-AF65-F5344CB8AC3E}">
        <p14:creationId xmlns:p14="http://schemas.microsoft.com/office/powerpoint/2010/main" val="278056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71072"/>
              </p:ext>
            </p:extLst>
          </p:nvPr>
        </p:nvGraphicFramePr>
        <p:xfrm>
          <a:off x="686359" y="1189977"/>
          <a:ext cx="4807498" cy="80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4" name="Equation" r:id="rId4" imgW="3187700" imgH="533400" progId="Equation.DSMT4">
                  <p:embed/>
                </p:oleObj>
              </mc:Choice>
              <mc:Fallback>
                <p:oleObj name="Equation" r:id="rId4" imgW="31877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6359" y="1189977"/>
                        <a:ext cx="4807498" cy="804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906690"/>
              </p:ext>
            </p:extLst>
          </p:nvPr>
        </p:nvGraphicFramePr>
        <p:xfrm>
          <a:off x="686359" y="2250115"/>
          <a:ext cx="2892995" cy="81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" name="Equation" r:id="rId6" imgW="1981200" imgH="558800" progId="Equation.DSMT4">
                  <p:embed/>
                </p:oleObj>
              </mc:Choice>
              <mc:Fallback>
                <p:oleObj name="Equation" r:id="rId6" imgW="19812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6359" y="2250115"/>
                        <a:ext cx="2892995" cy="815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961698"/>
              </p:ext>
            </p:extLst>
          </p:nvPr>
        </p:nvGraphicFramePr>
        <p:xfrm>
          <a:off x="3551209" y="3724317"/>
          <a:ext cx="2691967" cy="701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6" name="Equation" r:id="rId8" imgW="2095500" imgH="546100" progId="Equation.DSMT4">
                  <p:embed/>
                </p:oleObj>
              </mc:Choice>
              <mc:Fallback>
                <p:oleObj name="Equation" r:id="rId8" imgW="20955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1209" y="3724317"/>
                        <a:ext cx="2691967" cy="701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797747"/>
              </p:ext>
            </p:extLst>
          </p:nvPr>
        </p:nvGraphicFramePr>
        <p:xfrm>
          <a:off x="3551209" y="5532017"/>
          <a:ext cx="4796595" cy="61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7" name="Equation" r:id="rId10" imgW="3733800" imgH="482600" progId="Equation.DSMT4">
                  <p:embed/>
                </p:oleObj>
              </mc:Choice>
              <mc:Fallback>
                <p:oleObj name="Equation" r:id="rId10" imgW="37338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51209" y="5532017"/>
                        <a:ext cx="4796595" cy="619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11264"/>
              </p:ext>
            </p:extLst>
          </p:nvPr>
        </p:nvGraphicFramePr>
        <p:xfrm>
          <a:off x="3551209" y="4663358"/>
          <a:ext cx="40147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8" name="Equation" r:id="rId12" imgW="3124200" imgH="482600" progId="Equation.DSMT4">
                  <p:embed/>
                </p:oleObj>
              </mc:Choice>
              <mc:Fallback>
                <p:oleObj name="Equation" r:id="rId12" imgW="3124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51209" y="4663358"/>
                        <a:ext cx="4014787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968423" y="2690424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Elbow Connector 9"/>
          <p:cNvCxnSpPr>
            <a:stCxn id="6" idx="1"/>
            <a:endCxn id="9" idx="2"/>
          </p:cNvCxnSpPr>
          <p:nvPr/>
        </p:nvCxnSpPr>
        <p:spPr>
          <a:xfrm rot="10800000">
            <a:off x="3120669" y="2993062"/>
            <a:ext cx="430540" cy="1082027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46234" y="2690424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Elbow Connector 13"/>
          <p:cNvCxnSpPr>
            <a:stCxn id="8" idx="1"/>
            <a:endCxn id="13" idx="2"/>
          </p:cNvCxnSpPr>
          <p:nvPr/>
        </p:nvCxnSpPr>
        <p:spPr>
          <a:xfrm rot="10800000">
            <a:off x="2598481" y="2993062"/>
            <a:ext cx="952729" cy="1979859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12696" y="2690424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Elbow Connector 15"/>
          <p:cNvCxnSpPr>
            <a:stCxn id="7" idx="1"/>
            <a:endCxn id="15" idx="2"/>
          </p:cNvCxnSpPr>
          <p:nvPr/>
        </p:nvCxnSpPr>
        <p:spPr>
          <a:xfrm rot="10800000">
            <a:off x="1764943" y="2993061"/>
            <a:ext cx="1786267" cy="2848940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43" y="488262"/>
            <a:ext cx="244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Derivation of             :</a:t>
            </a:r>
            <a:endParaRPr lang="en-CA" dirty="0">
              <a:latin typeface="Arial"/>
              <a:cs typeface="Arial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553163"/>
              </p:ext>
            </p:extLst>
          </p:nvPr>
        </p:nvGraphicFramePr>
        <p:xfrm>
          <a:off x="2048882" y="488262"/>
          <a:ext cx="784021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9" name="Equation" r:id="rId14" imgW="482600" imgH="228600" progId="Equation.DSMT4">
                  <p:embed/>
                </p:oleObj>
              </mc:Choice>
              <mc:Fallback>
                <p:oleObj name="Equation" r:id="rId14" imgW="482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48882" y="488262"/>
                        <a:ext cx="784021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64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3387" y="2974608"/>
            <a:ext cx="230145" cy="332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7" y="322133"/>
            <a:ext cx="7804386" cy="622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72654" y="3723458"/>
            <a:ext cx="3357758" cy="605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489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1" y="1981717"/>
            <a:ext cx="9043223" cy="252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453046"/>
              </p:ext>
            </p:extLst>
          </p:nvPr>
        </p:nvGraphicFramePr>
        <p:xfrm>
          <a:off x="723493" y="946078"/>
          <a:ext cx="3621780" cy="90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" name="Equation" r:id="rId3" imgW="2235200" imgH="558800" progId="Equation.DSMT4">
                  <p:embed/>
                </p:oleObj>
              </mc:Choice>
              <mc:Fallback>
                <p:oleObj name="Equation" r:id="rId3" imgW="22352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493" y="946078"/>
                        <a:ext cx="3621780" cy="905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21218"/>
              </p:ext>
            </p:extLst>
          </p:nvPr>
        </p:nvGraphicFramePr>
        <p:xfrm>
          <a:off x="5197170" y="2047987"/>
          <a:ext cx="3387332" cy="592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" name="Equation" r:id="rId5" imgW="2540000" imgH="444500" progId="Equation.DSMT4">
                  <p:embed/>
                </p:oleObj>
              </mc:Choice>
              <mc:Fallback>
                <p:oleObj name="Equation" r:id="rId5" imgW="2540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7170" y="2047987"/>
                        <a:ext cx="3387332" cy="592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163784"/>
              </p:ext>
            </p:extLst>
          </p:nvPr>
        </p:nvGraphicFramePr>
        <p:xfrm>
          <a:off x="5197170" y="2748939"/>
          <a:ext cx="1304124" cy="677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" name="Equation" r:id="rId7" imgW="977900" imgH="508000" progId="Equation.DSMT4">
                  <p:embed/>
                </p:oleObj>
              </mc:Choice>
              <mc:Fallback>
                <p:oleObj name="Equation" r:id="rId7" imgW="9779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97170" y="2748939"/>
                        <a:ext cx="1304124" cy="677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970811"/>
              </p:ext>
            </p:extLst>
          </p:nvPr>
        </p:nvGraphicFramePr>
        <p:xfrm>
          <a:off x="5197170" y="3579280"/>
          <a:ext cx="2438876" cy="558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" name="Equation" r:id="rId9" imgW="1828800" imgH="419100" progId="Equation.DSMT4">
                  <p:embed/>
                </p:oleObj>
              </mc:Choice>
              <mc:Fallback>
                <p:oleObj name="Equation" r:id="rId9" imgW="1828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7170" y="3579280"/>
                        <a:ext cx="2438876" cy="558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733051"/>
              </p:ext>
            </p:extLst>
          </p:nvPr>
        </p:nvGraphicFramePr>
        <p:xfrm>
          <a:off x="5197170" y="4218036"/>
          <a:ext cx="1321060" cy="643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" name="Equation" r:id="rId11" imgW="990600" imgH="482600" progId="Equation.DSMT4">
                  <p:embed/>
                </p:oleObj>
              </mc:Choice>
              <mc:Fallback>
                <p:oleObj name="Equation" r:id="rId11" imgW="9906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97170" y="4218036"/>
                        <a:ext cx="1321060" cy="643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941972"/>
              </p:ext>
            </p:extLst>
          </p:nvPr>
        </p:nvGraphicFramePr>
        <p:xfrm>
          <a:off x="3651299" y="6061008"/>
          <a:ext cx="4796595" cy="61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" name="Equation" r:id="rId13" imgW="3733800" imgH="482600" progId="Equation.DSMT4">
                  <p:embed/>
                </p:oleObj>
              </mc:Choice>
              <mc:Fallback>
                <p:oleObj name="Equation" r:id="rId13" imgW="37338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51299" y="6061008"/>
                        <a:ext cx="4796595" cy="619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885967"/>
              </p:ext>
            </p:extLst>
          </p:nvPr>
        </p:nvGraphicFramePr>
        <p:xfrm>
          <a:off x="3651299" y="5243487"/>
          <a:ext cx="40147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0" name="Equation" r:id="rId15" imgW="3124200" imgH="482600" progId="Equation.DSMT4">
                  <p:embed/>
                </p:oleObj>
              </mc:Choice>
              <mc:Fallback>
                <p:oleObj name="Equation" r:id="rId15" imgW="3124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1299" y="5243487"/>
                        <a:ext cx="4014787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263904" y="1451773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Elbow Connector 16"/>
          <p:cNvCxnSpPr>
            <a:stCxn id="23" idx="1"/>
            <a:endCxn id="16" idx="2"/>
          </p:cNvCxnSpPr>
          <p:nvPr/>
        </p:nvCxnSpPr>
        <p:spPr>
          <a:xfrm rot="10800000">
            <a:off x="3416150" y="1754410"/>
            <a:ext cx="1400316" cy="2513558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665660" y="1451773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Elbow Connector 18"/>
          <p:cNvCxnSpPr>
            <a:stCxn id="15" idx="1"/>
            <a:endCxn id="18" idx="2"/>
          </p:cNvCxnSpPr>
          <p:nvPr/>
        </p:nvCxnSpPr>
        <p:spPr>
          <a:xfrm rot="10800000">
            <a:off x="2817907" y="1754411"/>
            <a:ext cx="833393" cy="3798639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63930" y="1451773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Elbow Connector 20"/>
          <p:cNvCxnSpPr>
            <a:stCxn id="14" idx="1"/>
            <a:endCxn id="20" idx="2"/>
          </p:cNvCxnSpPr>
          <p:nvPr/>
        </p:nvCxnSpPr>
        <p:spPr>
          <a:xfrm rot="10800000">
            <a:off x="1916177" y="1754410"/>
            <a:ext cx="1735123" cy="4616582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>
            <a:off x="4948883" y="2164651"/>
            <a:ext cx="248287" cy="1209617"/>
          </a:xfrm>
          <a:prstGeom prst="leftBrace">
            <a:avLst>
              <a:gd name="adj1" fmla="val 57833"/>
              <a:gd name="adj2" fmla="val 50000"/>
            </a:avLst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Left Brace 21"/>
          <p:cNvSpPr/>
          <p:nvPr/>
        </p:nvSpPr>
        <p:spPr>
          <a:xfrm>
            <a:off x="4948883" y="3661500"/>
            <a:ext cx="248287" cy="1209617"/>
          </a:xfrm>
          <a:prstGeom prst="leftBrace">
            <a:avLst>
              <a:gd name="adj1" fmla="val 57833"/>
              <a:gd name="adj2" fmla="val 50000"/>
            </a:avLst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4816466" y="4116649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4816466" y="2597620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5" name="Elbow Connector 24"/>
          <p:cNvCxnSpPr>
            <a:stCxn id="24" idx="1"/>
            <a:endCxn id="16" idx="2"/>
          </p:cNvCxnSpPr>
          <p:nvPr/>
        </p:nvCxnSpPr>
        <p:spPr>
          <a:xfrm rot="10800000">
            <a:off x="3416150" y="1754411"/>
            <a:ext cx="1400316" cy="994529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748910" y="1451773"/>
            <a:ext cx="304491" cy="302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Elbow Connector 31"/>
          <p:cNvCxnSpPr>
            <a:endCxn id="31" idx="2"/>
          </p:cNvCxnSpPr>
          <p:nvPr/>
        </p:nvCxnSpPr>
        <p:spPr>
          <a:xfrm rot="10800000">
            <a:off x="3901156" y="1754410"/>
            <a:ext cx="620558" cy="472716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72555" y="2026071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!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686359" y="403032"/>
            <a:ext cx="244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/>
                <a:cs typeface="Arial"/>
              </a:rPr>
              <a:t>Derivation of             :</a:t>
            </a:r>
            <a:endParaRPr lang="en-CA" dirty="0">
              <a:latin typeface="Arial"/>
              <a:cs typeface="Arial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273050"/>
              </p:ext>
            </p:extLst>
          </p:nvPr>
        </p:nvGraphicFramePr>
        <p:xfrm>
          <a:off x="2164349" y="412243"/>
          <a:ext cx="7223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1" name="Equation" r:id="rId17" imgW="444500" imgH="228600" progId="Equation.DSMT4">
                  <p:embed/>
                </p:oleObj>
              </mc:Choice>
              <mc:Fallback>
                <p:oleObj name="Equation" r:id="rId17" imgW="444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64349" y="412243"/>
                        <a:ext cx="722313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88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Screen shot 2012-04-24 at 9.52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44" y="262013"/>
            <a:ext cx="6746080" cy="6300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107" y="2745771"/>
            <a:ext cx="136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Arial"/>
                <a:cs typeface="Arial"/>
              </a:rPr>
              <a:t>Vancouver</a:t>
            </a:r>
            <a:endParaRPr lang="en-CA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1529" y="3028919"/>
            <a:ext cx="111551" cy="1115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20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99" y="251754"/>
            <a:ext cx="7150433" cy="65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6628" y="1483045"/>
            <a:ext cx="230145" cy="332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827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918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Arial"/>
                <a:cs typeface="Arial"/>
              </a:rPr>
              <a:t>Another question</a:t>
            </a:r>
          </a:p>
          <a:p>
            <a:pPr algn="ctr"/>
            <a:r>
              <a:rPr lang="en-CA" dirty="0" smtClean="0">
                <a:latin typeface="Arial"/>
                <a:cs typeface="Arial"/>
              </a:rPr>
              <a:t>Which uncertainty is </a:t>
            </a:r>
            <a:r>
              <a:rPr lang="en-CA" dirty="0" smtClean="0">
                <a:latin typeface="Arial"/>
                <a:cs typeface="Arial"/>
              </a:rPr>
              <a:t>largest; </a:t>
            </a:r>
            <a:r>
              <a:rPr lang="en-CA" dirty="0" smtClean="0">
                <a:latin typeface="Arial"/>
                <a:cs typeface="Arial"/>
              </a:rPr>
              <a:t>seismic </a:t>
            </a:r>
            <a:r>
              <a:rPr lang="en-CA" dirty="0">
                <a:latin typeface="Arial"/>
                <a:cs typeface="Arial"/>
              </a:rPr>
              <a:t>or structural</a:t>
            </a:r>
            <a:r>
              <a:rPr lang="en-CA" dirty="0" smtClean="0"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977889"/>
              </p:ext>
            </p:extLst>
          </p:nvPr>
        </p:nvGraphicFramePr>
        <p:xfrm>
          <a:off x="2887177" y="3271300"/>
          <a:ext cx="3514725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Equation" r:id="rId3" imgW="2108200" imgH="1181100" progId="Equation.DSMT4">
                  <p:embed/>
                </p:oleObj>
              </mc:Choice>
              <mc:Fallback>
                <p:oleObj name="Equation" r:id="rId3" imgW="21082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7177" y="3271300"/>
                        <a:ext cx="3514725" cy="19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95477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Arial"/>
                <a:cs typeface="Arial"/>
              </a:rPr>
              <a:t>It </a:t>
            </a:r>
            <a:r>
              <a:rPr lang="en-CA" dirty="0">
                <a:latin typeface="Arial"/>
                <a:cs typeface="Arial"/>
              </a:rPr>
              <a:t>is </a:t>
            </a:r>
            <a:r>
              <a:rPr lang="en-CA" dirty="0" smtClean="0">
                <a:latin typeface="Arial"/>
                <a:cs typeface="Arial"/>
              </a:rPr>
              <a:t>far more </a:t>
            </a:r>
            <a:r>
              <a:rPr lang="en-CA" dirty="0">
                <a:latin typeface="Arial"/>
                <a:cs typeface="Arial"/>
              </a:rPr>
              <a:t>effective to reduce the </a:t>
            </a:r>
            <a:r>
              <a:rPr lang="en-CA" dirty="0" smtClean="0">
                <a:latin typeface="Arial"/>
                <a:cs typeface="Arial"/>
              </a:rPr>
              <a:t>epistemic </a:t>
            </a:r>
            <a:r>
              <a:rPr lang="en-CA" dirty="0">
                <a:latin typeface="Arial"/>
                <a:cs typeface="Arial"/>
              </a:rPr>
              <a:t>uncertainty </a:t>
            </a:r>
            <a:r>
              <a:rPr lang="en-CA" dirty="0" smtClean="0">
                <a:latin typeface="Arial"/>
                <a:cs typeface="Arial"/>
              </a:rPr>
              <a:t/>
            </a:r>
            <a:br>
              <a:rPr lang="en-CA" dirty="0" smtClean="0">
                <a:latin typeface="Arial"/>
                <a:cs typeface="Arial"/>
              </a:rPr>
            </a:br>
            <a:r>
              <a:rPr lang="en-CA" dirty="0" smtClean="0">
                <a:latin typeface="Arial"/>
                <a:cs typeface="Arial"/>
              </a:rPr>
              <a:t>associated with </a:t>
            </a:r>
            <a:r>
              <a:rPr lang="en-CA" b="1" dirty="0" smtClean="0">
                <a:latin typeface="Arial"/>
                <a:cs typeface="Arial"/>
              </a:rPr>
              <a:t>structural</a:t>
            </a:r>
            <a:r>
              <a:rPr lang="en-CA" dirty="0" smtClean="0">
                <a:latin typeface="Arial"/>
                <a:cs typeface="Arial"/>
              </a:rPr>
              <a:t> performance</a:t>
            </a:r>
          </a:p>
          <a:p>
            <a:pPr algn="ctr"/>
            <a:endParaRPr lang="en-CA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231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Arial"/>
                <a:cs typeface="Arial"/>
              </a:rPr>
              <a:t>A better way to ask that </a:t>
            </a:r>
            <a:r>
              <a:rPr lang="en-CA" b="1" dirty="0">
                <a:latin typeface="Arial"/>
                <a:cs typeface="Arial"/>
              </a:rPr>
              <a:t>question</a:t>
            </a:r>
          </a:p>
          <a:p>
            <a:pPr algn="ctr"/>
            <a:r>
              <a:rPr lang="en-CA" dirty="0" smtClean="0">
                <a:latin typeface="Arial"/>
                <a:cs typeface="Arial"/>
              </a:rPr>
              <a:t>Which uncertainty </a:t>
            </a:r>
            <a:r>
              <a:rPr lang="en-CA" dirty="0" smtClean="0">
                <a:latin typeface="Arial"/>
                <a:cs typeface="Arial"/>
              </a:rPr>
              <a:t>should be addressed; </a:t>
            </a:r>
            <a:r>
              <a:rPr lang="en-CA" dirty="0" smtClean="0">
                <a:latin typeface="Arial"/>
                <a:cs typeface="Arial"/>
              </a:rPr>
              <a:t>seismic or structural?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55043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Arial"/>
                <a:cs typeface="Arial"/>
              </a:rPr>
              <a:t>Answer</a:t>
            </a:r>
            <a:endParaRPr lang="en-CA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19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022337" y="2439335"/>
            <a:ext cx="1153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Arial"/>
                <a:cs typeface="Arial"/>
              </a:rPr>
              <a:t>Decisions</a:t>
            </a:r>
            <a:endParaRPr lang="en-CA" sz="1600" b="1" dirty="0">
              <a:latin typeface="Arial"/>
              <a:cs typeface="Arial"/>
            </a:endParaRPr>
          </a:p>
        </p:txBody>
      </p:sp>
      <p:cxnSp>
        <p:nvCxnSpPr>
          <p:cNvPr id="29" name="Straight Arrow Connector 28"/>
          <p:cNvCxnSpPr>
            <a:stCxn id="32" idx="3"/>
            <a:endCxn id="27" idx="1"/>
          </p:cNvCxnSpPr>
          <p:nvPr/>
        </p:nvCxnSpPr>
        <p:spPr>
          <a:xfrm>
            <a:off x="6250196" y="2608612"/>
            <a:ext cx="77214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43346" y="2439335"/>
            <a:ext cx="86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Arial"/>
                <a:cs typeface="Arial"/>
              </a:rPr>
              <a:t>Design</a:t>
            </a:r>
            <a:endParaRPr lang="en-CA" sz="1600" b="1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1549" y="2439335"/>
            <a:ext cx="1028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chemeClr val="tx2"/>
                </a:solidFill>
                <a:latin typeface="Arial"/>
                <a:cs typeface="Arial"/>
              </a:rPr>
              <a:t>Analysis</a:t>
            </a:r>
            <a:endParaRPr lang="en-CA" sz="1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35" name="Straight Arrow Connector 34"/>
          <p:cNvCxnSpPr>
            <a:stCxn id="32" idx="1"/>
            <a:endCxn id="31" idx="3"/>
          </p:cNvCxnSpPr>
          <p:nvPr/>
        </p:nvCxnSpPr>
        <p:spPr>
          <a:xfrm flipH="1">
            <a:off x="3512093" y="2608612"/>
            <a:ext cx="1709456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48703" y="1328012"/>
            <a:ext cx="2054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Arial"/>
                <a:cs typeface="Arial"/>
              </a:rPr>
              <a:t>Design Procedures</a:t>
            </a:r>
            <a:endParaRPr lang="en-CA" sz="1600" b="1" dirty="0">
              <a:latin typeface="Arial"/>
              <a:cs typeface="Arial"/>
            </a:endParaRPr>
          </a:p>
        </p:txBody>
      </p:sp>
      <p:cxnSp>
        <p:nvCxnSpPr>
          <p:cNvPr id="40" name="Straight Arrow Connector 39"/>
          <p:cNvCxnSpPr>
            <a:stCxn id="39" idx="2"/>
            <a:endCxn id="31" idx="0"/>
          </p:cNvCxnSpPr>
          <p:nvPr/>
        </p:nvCxnSpPr>
        <p:spPr>
          <a:xfrm>
            <a:off x="3076088" y="1666566"/>
            <a:ext cx="1632" cy="77276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36919" y="1528556"/>
            <a:ext cx="89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2F5897"/>
                </a:solidFill>
                <a:latin typeface="Arial"/>
                <a:cs typeface="Arial"/>
              </a:rPr>
              <a:t>Models</a:t>
            </a:r>
            <a:endParaRPr lang="en-CA" sz="1600" b="1" dirty="0">
              <a:solidFill>
                <a:srgbClr val="2F5897"/>
              </a:solidFill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40139" y="1528556"/>
            <a:ext cx="102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2F5897"/>
                </a:solidFill>
                <a:latin typeface="Arial"/>
                <a:cs typeface="Arial"/>
              </a:rPr>
              <a:t>Methods</a:t>
            </a:r>
            <a:endParaRPr lang="en-CA" sz="1600" b="1" dirty="0">
              <a:solidFill>
                <a:srgbClr val="2F5897"/>
              </a:solidFill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4463" y="1528556"/>
            <a:ext cx="304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2F5897"/>
                </a:solidFill>
                <a:latin typeface="Arial"/>
                <a:cs typeface="Arial"/>
              </a:rPr>
              <a:t>+</a:t>
            </a:r>
            <a:endParaRPr lang="en-CA" sz="1600" b="1" dirty="0">
              <a:solidFill>
                <a:srgbClr val="2F5897"/>
              </a:solidFill>
              <a:latin typeface="Arial"/>
              <a:cs typeface="Arial"/>
            </a:endParaRPr>
          </a:p>
        </p:txBody>
      </p:sp>
      <p:cxnSp>
        <p:nvCxnSpPr>
          <p:cNvPr id="45" name="Straight Arrow Connector 44"/>
          <p:cNvCxnSpPr>
            <a:stCxn id="44" idx="2"/>
            <a:endCxn id="32" idx="0"/>
          </p:cNvCxnSpPr>
          <p:nvPr/>
        </p:nvCxnSpPr>
        <p:spPr>
          <a:xfrm flipH="1">
            <a:off x="5735873" y="1867110"/>
            <a:ext cx="835" cy="5722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26169" y="425594"/>
            <a:ext cx="1233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2F5897"/>
                </a:solidFill>
                <a:latin typeface="Arial"/>
                <a:cs typeface="Arial"/>
              </a:rPr>
              <a:t>Mechanics</a:t>
            </a:r>
            <a:endParaRPr lang="en-CA" sz="1600" b="1" dirty="0">
              <a:solidFill>
                <a:srgbClr val="2F5897"/>
              </a:solidFill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88389" y="425594"/>
            <a:ext cx="109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2F5897"/>
                </a:solidFill>
                <a:latin typeface="Arial"/>
                <a:cs typeface="Arial"/>
              </a:rPr>
              <a:t>Statistics</a:t>
            </a:r>
            <a:endParaRPr lang="en-CA" sz="1600" b="1" dirty="0">
              <a:solidFill>
                <a:srgbClr val="2F5897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25264" y="425594"/>
            <a:ext cx="304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2F5897"/>
                </a:solidFill>
                <a:latin typeface="Arial"/>
                <a:cs typeface="Arial"/>
              </a:rPr>
              <a:t>+</a:t>
            </a:r>
            <a:endParaRPr lang="en-CA" sz="1600" b="1" dirty="0">
              <a:solidFill>
                <a:srgbClr val="2F5897"/>
              </a:solidFill>
              <a:latin typeface="Arial"/>
              <a:cs typeface="Arial"/>
            </a:endParaRPr>
          </a:p>
        </p:txBody>
      </p:sp>
      <p:cxnSp>
        <p:nvCxnSpPr>
          <p:cNvPr id="50" name="Straight Arrow Connector 49"/>
          <p:cNvCxnSpPr>
            <a:stCxn id="49" idx="2"/>
            <a:endCxn id="42" idx="0"/>
          </p:cNvCxnSpPr>
          <p:nvPr/>
        </p:nvCxnSpPr>
        <p:spPr>
          <a:xfrm>
            <a:off x="5177509" y="764148"/>
            <a:ext cx="5155" cy="76440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64825" y="2439335"/>
            <a:ext cx="1661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Arial"/>
                <a:cs typeface="Arial"/>
              </a:rPr>
              <a:t>Engineering   =</a:t>
            </a:r>
            <a:endParaRPr lang="en-CA" sz="1600" b="1" dirty="0">
              <a:latin typeface="Arial"/>
              <a:cs typeface="Arial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06" y="3045220"/>
            <a:ext cx="4362474" cy="3562943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5239" y="45463"/>
            <a:ext cx="13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latin typeface="Arial"/>
                <a:cs typeface="Arial"/>
              </a:rPr>
              <a:t>Summary:</a:t>
            </a:r>
            <a:endParaRPr lang="en-CA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37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  <p:bldP spid="39" grpId="0"/>
      <p:bldP spid="42" grpId="0"/>
      <p:bldP spid="43" grpId="0"/>
      <p:bldP spid="44" grpId="0"/>
      <p:bldP spid="47" grpId="0"/>
      <p:bldP spid="48" grpId="0"/>
      <p:bldP spid="49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918"/>
            <a:ext cx="8229600" cy="1119680"/>
          </a:xfrm>
        </p:spPr>
        <p:txBody>
          <a:bodyPr/>
          <a:lstStyle/>
          <a:p>
            <a:r>
              <a:rPr lang="en-CA" dirty="0" smtClean="0"/>
              <a:t>Thank You for Your Attention</a:t>
            </a:r>
            <a:endParaRPr lang="en-CA" dirty="0"/>
          </a:p>
        </p:txBody>
      </p:sp>
      <p:pic>
        <p:nvPicPr>
          <p:cNvPr id="3" name="Picture 2" descr="Vancou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40"/>
            <a:ext cx="9144000" cy="220827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998521"/>
            <a:ext cx="8229600" cy="1119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 sz="2400" dirty="0" smtClean="0">
                <a:latin typeface="Arial"/>
                <a:cs typeface="Arial"/>
              </a:rPr>
              <a:t>ICASP 12, Vancouver, Canada, 2015</a:t>
            </a:r>
            <a:endParaRPr lang="en-CA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08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880" y="557733"/>
            <a:ext cx="5835000" cy="53801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7495" y="5961940"/>
            <a:ext cx="336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latin typeface="Arial"/>
                <a:cs typeface="Arial"/>
              </a:rPr>
              <a:t>Source: “Earthquakes Canada”</a:t>
            </a:r>
            <a:endParaRPr lang="en-CA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76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.University\UBC\Research\My Papers\Sensitivity Paper\Files\Map Figures\Vancouver Region Circular 3 - Fina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74" y="572145"/>
            <a:ext cx="6872583" cy="5511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16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M.University\UBC\Research\My Papers\Sensitivity Paper\Files\Map Figures\Crustal and Subduction 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78" y="1159896"/>
            <a:ext cx="4007683" cy="48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M.University\UBC\Research\My Papers\Sensitivity Paper\Files\Map Figures\Subcrust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6" y="1159896"/>
            <a:ext cx="4007683" cy="4839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94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5649" y="4774255"/>
            <a:ext cx="2574902" cy="1811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 smtClean="0"/>
              <a:t>14 model types</a:t>
            </a:r>
          </a:p>
          <a:p>
            <a:pPr marL="0" indent="0">
              <a:buNone/>
            </a:pPr>
            <a:r>
              <a:rPr lang="en-CA" sz="1800" dirty="0" smtClean="0"/>
              <a:t>4,389 model instances</a:t>
            </a:r>
          </a:p>
          <a:p>
            <a:pPr marL="0" indent="0">
              <a:buNone/>
            </a:pPr>
            <a:r>
              <a:rPr lang="en-CA" sz="1800" dirty="0" smtClean="0"/>
              <a:t>281 random variables</a:t>
            </a:r>
          </a:p>
          <a:p>
            <a:pPr marL="0" indent="0">
              <a:buNone/>
            </a:pPr>
            <a:r>
              <a:rPr lang="en-US" sz="1800" dirty="0"/>
              <a:t>8,097 response objects </a:t>
            </a:r>
            <a:endParaRPr lang="en-CA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15" y="-17398"/>
            <a:ext cx="7608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5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t_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" y="817068"/>
            <a:ext cx="8961450" cy="53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0289" y="844649"/>
            <a:ext cx="4195219" cy="458464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1680"/>
              </a:spcBef>
            </a:pPr>
            <a:r>
              <a:rPr lang="en-CA" sz="1800" dirty="0"/>
              <a:t>Object-oriented</a:t>
            </a:r>
          </a:p>
          <a:p>
            <a:pPr>
              <a:spcBef>
                <a:spcPts val="1680"/>
              </a:spcBef>
            </a:pPr>
            <a:r>
              <a:rPr lang="en-CA" sz="1800" dirty="0"/>
              <a:t>Library of models</a:t>
            </a:r>
          </a:p>
          <a:p>
            <a:pPr>
              <a:spcBef>
                <a:spcPts val="1680"/>
              </a:spcBef>
            </a:pPr>
            <a:r>
              <a:rPr lang="en-CA" sz="1800" dirty="0"/>
              <a:t>Random variable objects</a:t>
            </a:r>
          </a:p>
          <a:p>
            <a:pPr>
              <a:spcBef>
                <a:spcPts val="1680"/>
              </a:spcBef>
            </a:pPr>
            <a:r>
              <a:rPr lang="en-CA" sz="1800" dirty="0"/>
              <a:t>Design variable objects</a:t>
            </a:r>
          </a:p>
          <a:p>
            <a:pPr>
              <a:spcBef>
                <a:spcPts val="1680"/>
              </a:spcBef>
            </a:pPr>
            <a:r>
              <a:rPr lang="en-CA" sz="1800" dirty="0"/>
              <a:t>Response objects</a:t>
            </a:r>
          </a:p>
          <a:p>
            <a:pPr>
              <a:spcBef>
                <a:spcPts val="1680"/>
              </a:spcBef>
            </a:pPr>
            <a:r>
              <a:rPr lang="en-CA" sz="1800" dirty="0"/>
              <a:t>Interactive GUI</a:t>
            </a:r>
          </a:p>
          <a:p>
            <a:pPr>
              <a:spcBef>
                <a:spcPts val="1680"/>
              </a:spcBef>
            </a:pPr>
            <a:r>
              <a:rPr lang="en-CA" sz="1800" dirty="0"/>
              <a:t>FDM and DDM sensitivities</a:t>
            </a:r>
          </a:p>
          <a:p>
            <a:pPr>
              <a:spcBef>
                <a:spcPts val="1680"/>
              </a:spcBef>
            </a:pPr>
            <a:r>
              <a:rPr lang="en-CA" sz="1800" dirty="0"/>
              <a:t>Multi-</a:t>
            </a:r>
            <a:r>
              <a:rPr lang="en-CA" sz="1800" dirty="0" smtClean="0"/>
              <a:t>hazard</a:t>
            </a:r>
          </a:p>
          <a:p>
            <a:pPr>
              <a:spcBef>
                <a:spcPts val="1680"/>
              </a:spcBef>
            </a:pPr>
            <a:r>
              <a:rPr lang="en-CA" sz="1800" dirty="0" smtClean="0"/>
              <a:t>Free at </a:t>
            </a:r>
            <a:r>
              <a:rPr lang="en-CA" sz="1800" dirty="0" err="1" smtClean="0"/>
              <a:t>www.inrisk.ubc.ca</a:t>
            </a:r>
            <a:endParaRPr lang="en-CA" sz="1800" dirty="0"/>
          </a:p>
        </p:txBody>
      </p:sp>
      <p:pic>
        <p:nvPicPr>
          <p:cNvPr id="7" name="Picture 6" descr="Rt_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1" y="1645579"/>
            <a:ext cx="3953565" cy="237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4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87" y="680217"/>
            <a:ext cx="6732094" cy="549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023275" y="971648"/>
            <a:ext cx="3349887" cy="80118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2233259" y="5139503"/>
            <a:ext cx="5156951" cy="72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112897" y="5003133"/>
            <a:ext cx="2004142" cy="2083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 rot="5400000">
            <a:off x="2173807" y="4815825"/>
            <a:ext cx="417637" cy="26178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 rot="5400000">
            <a:off x="2021407" y="4663425"/>
            <a:ext cx="417637" cy="26178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 rot="5400000">
            <a:off x="1927643" y="4517520"/>
            <a:ext cx="417637" cy="7425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 rot="5400000">
            <a:off x="1899539" y="4288347"/>
            <a:ext cx="417637" cy="3825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ight Triangle 2"/>
          <p:cNvSpPr/>
          <p:nvPr/>
        </p:nvSpPr>
        <p:spPr>
          <a:xfrm>
            <a:off x="2088351" y="3878076"/>
            <a:ext cx="68191" cy="664810"/>
          </a:xfrm>
          <a:prstGeom prst="rt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10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15894</TotalTime>
  <Words>259</Words>
  <Application>Microsoft Macintosh PowerPoint</Application>
  <PresentationFormat>On-screen Show (4:3)</PresentationFormat>
  <Paragraphs>85</Paragraphs>
  <Slides>23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Executive</vt:lpstr>
      <vt:lpstr>Equation</vt:lpstr>
      <vt:lpstr>Model Uncertainty &amp; Sensitivity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>University of British Columbia, Dept. of Civil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RBDO</dc:title>
  <dc:creator>Terje Haukaas</dc:creator>
  <cp:lastModifiedBy>Terje Haukaas</cp:lastModifiedBy>
  <cp:revision>324</cp:revision>
  <dcterms:created xsi:type="dcterms:W3CDTF">2011-10-13T16:40:06Z</dcterms:created>
  <dcterms:modified xsi:type="dcterms:W3CDTF">2012-06-13T06:49:36Z</dcterms:modified>
</cp:coreProperties>
</file>